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7" r:id="rId3"/>
    <p:sldId id="264" r:id="rId4"/>
    <p:sldId id="261" r:id="rId5"/>
    <p:sldId id="285" r:id="rId6"/>
    <p:sldId id="268" r:id="rId7"/>
    <p:sldId id="275" r:id="rId8"/>
    <p:sldId id="290" r:id="rId9"/>
    <p:sldId id="271" r:id="rId10"/>
    <p:sldId id="272" r:id="rId11"/>
    <p:sldId id="273" r:id="rId12"/>
    <p:sldId id="274" r:id="rId13"/>
    <p:sldId id="315" r:id="rId14"/>
    <p:sldId id="281" r:id="rId15"/>
    <p:sldId id="286" r:id="rId16"/>
    <p:sldId id="380" r:id="rId17"/>
    <p:sldId id="282" r:id="rId18"/>
    <p:sldId id="392" r:id="rId19"/>
    <p:sldId id="270" r:id="rId20"/>
    <p:sldId id="391" r:id="rId21"/>
    <p:sldId id="387" r:id="rId22"/>
    <p:sldId id="377" r:id="rId23"/>
    <p:sldId id="385" r:id="rId24"/>
    <p:sldId id="393" r:id="rId25"/>
    <p:sldId id="395" r:id="rId26"/>
    <p:sldId id="397" r:id="rId27"/>
    <p:sldId id="398" r:id="rId28"/>
    <p:sldId id="399" r:id="rId29"/>
    <p:sldId id="400" r:id="rId30"/>
    <p:sldId id="401" r:id="rId31"/>
    <p:sldId id="404" r:id="rId32"/>
    <p:sldId id="330" r:id="rId33"/>
    <p:sldId id="402" r:id="rId34"/>
    <p:sldId id="366"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1F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1" d="100"/>
          <a:sy n="101" d="100"/>
        </p:scale>
        <p:origin x="390" y="108"/>
      </p:cViewPr>
      <p:guideLst/>
    </p:cSldViewPr>
  </p:slideViewPr>
  <p:notesTextViewPr>
    <p:cViewPr>
      <p:scale>
        <a:sx n="1" d="1"/>
        <a:sy n="1" d="1"/>
      </p:scale>
      <p:origin x="0" y="0"/>
    </p:cViewPr>
  </p:notesTextViewPr>
  <p:sorterViewPr>
    <p:cViewPr>
      <p:scale>
        <a:sx n="32" d="100"/>
        <a:sy n="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52EC9-6FE9-49AB-A283-AC7067708225}" type="datetimeFigureOut">
              <a:rPr lang="de-DE" smtClean="0"/>
              <a:t>30.01.2017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DB9D3-F537-48DF-AEB6-D399DE13AE64}" type="slidenum">
              <a:rPr lang="de-DE" smtClean="0"/>
              <a:t>‹Nr.›</a:t>
            </a:fld>
            <a:endParaRPr lang="de-DE"/>
          </a:p>
        </p:txBody>
      </p:sp>
    </p:spTree>
    <p:extLst>
      <p:ext uri="{BB962C8B-B14F-4D97-AF65-F5344CB8AC3E}">
        <p14:creationId xmlns:p14="http://schemas.microsoft.com/office/powerpoint/2010/main" val="269148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255D5A9-C22A-4AC7-B122-92D659D47226}" type="datetime1">
              <a:rPr lang="de-DE" smtClean="0"/>
              <a:t>30.01.2017</a:t>
            </a:fld>
            <a:endParaRPr lang="de-DE"/>
          </a:p>
        </p:txBody>
      </p:sp>
      <p:sp>
        <p:nvSpPr>
          <p:cNvPr id="5" name="Fußzeilenplatzhalter 4"/>
          <p:cNvSpPr>
            <a:spLocks noGrp="1"/>
          </p:cNvSpPr>
          <p:nvPr>
            <p:ph type="ftr" sz="quarter" idx="11"/>
          </p:nvPr>
        </p:nvSpPr>
        <p:spPr/>
        <p:txBody>
          <a:bodyPr/>
          <a:lstStyle/>
          <a:p>
            <a:r>
              <a:rPr lang="de-DE" smtClean="0"/>
              <a:t>5Code – Delfi 2015 – Dahm, Barnjak, Heilemann</a:t>
            </a:r>
            <a:endParaRPr lang="de-DE"/>
          </a:p>
        </p:txBody>
      </p:sp>
      <p:sp>
        <p:nvSpPr>
          <p:cNvPr id="6" name="Foliennummernplatzhalter 5"/>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2403391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9BB098A-A3C2-4EF2-A620-A3774FFDA203}" type="datetime1">
              <a:rPr lang="de-DE" smtClean="0"/>
              <a:t>30.01.2017</a:t>
            </a:fld>
            <a:endParaRPr lang="de-DE"/>
          </a:p>
        </p:txBody>
      </p:sp>
      <p:sp>
        <p:nvSpPr>
          <p:cNvPr id="5" name="Fußzeilenplatzhalter 4"/>
          <p:cNvSpPr>
            <a:spLocks noGrp="1"/>
          </p:cNvSpPr>
          <p:nvPr>
            <p:ph type="ftr" sz="quarter" idx="11"/>
          </p:nvPr>
        </p:nvSpPr>
        <p:spPr/>
        <p:txBody>
          <a:bodyPr/>
          <a:lstStyle/>
          <a:p>
            <a:r>
              <a:rPr lang="de-DE" smtClean="0"/>
              <a:t>5Code – Delfi 2015 – Dahm, Barnjak, Heilemann</a:t>
            </a:r>
            <a:endParaRPr lang="de-DE"/>
          </a:p>
        </p:txBody>
      </p:sp>
      <p:sp>
        <p:nvSpPr>
          <p:cNvPr id="6" name="Foliennummernplatzhalter 5"/>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105749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BCC9AB1-66BE-4BF3-8959-1E91B33EA988}" type="datetime1">
              <a:rPr lang="de-DE" smtClean="0"/>
              <a:t>30.01.2017</a:t>
            </a:fld>
            <a:endParaRPr lang="de-DE"/>
          </a:p>
        </p:txBody>
      </p:sp>
      <p:sp>
        <p:nvSpPr>
          <p:cNvPr id="5" name="Fußzeilenplatzhalter 4"/>
          <p:cNvSpPr>
            <a:spLocks noGrp="1"/>
          </p:cNvSpPr>
          <p:nvPr>
            <p:ph type="ftr" sz="quarter" idx="11"/>
          </p:nvPr>
        </p:nvSpPr>
        <p:spPr/>
        <p:txBody>
          <a:bodyPr/>
          <a:lstStyle/>
          <a:p>
            <a:r>
              <a:rPr lang="de-DE" smtClean="0"/>
              <a:t>5Code – Delfi 2015 – Dahm, Barnjak, Heilemann</a:t>
            </a:r>
            <a:endParaRPr lang="de-DE"/>
          </a:p>
        </p:txBody>
      </p:sp>
      <p:sp>
        <p:nvSpPr>
          <p:cNvPr id="6" name="Foliennummernplatzhalter 5"/>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107691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spcAft>
                <a:spcPts val="600"/>
              </a:spcAft>
              <a:defRPr>
                <a:solidFill>
                  <a:srgbClr val="0070C0"/>
                </a:solidFill>
                <a:latin typeface="Arial" panose="020B0604020202020204" pitchFamily="34" charset="0"/>
                <a:cs typeface="Arial" panose="020B0604020202020204" pitchFamily="34" charset="0"/>
              </a:defRPr>
            </a:lvl1pPr>
            <a:lvl2pPr>
              <a:defRPr>
                <a:solidFill>
                  <a:srgbClr val="0070C0"/>
                </a:solidFill>
                <a:latin typeface="Arial" panose="020B0604020202020204" pitchFamily="34" charset="0"/>
                <a:cs typeface="Arial" panose="020B0604020202020204" pitchFamily="34" charset="0"/>
              </a:defRPr>
            </a:lvl2pPr>
            <a:lvl3pPr>
              <a:defRPr>
                <a:solidFill>
                  <a:srgbClr val="0070C0"/>
                </a:solidFill>
                <a:latin typeface="Arial" panose="020B0604020202020204" pitchFamily="34" charset="0"/>
                <a:cs typeface="Arial" panose="020B0604020202020204" pitchFamily="34" charset="0"/>
              </a:defRPr>
            </a:lvl3pPr>
            <a:lvl4pPr>
              <a:defRPr>
                <a:solidFill>
                  <a:srgbClr val="0070C0"/>
                </a:solidFill>
                <a:latin typeface="Arial" panose="020B0604020202020204" pitchFamily="34" charset="0"/>
                <a:cs typeface="Arial" panose="020B0604020202020204" pitchFamily="34" charset="0"/>
              </a:defRPr>
            </a:lvl4pPr>
            <a:lvl5pPr>
              <a:defRPr>
                <a:solidFill>
                  <a:srgbClr val="0070C0"/>
                </a:solidFill>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7" name="Grafik 6"/>
          <p:cNvPicPr>
            <a:picLocks noChangeAspect="1"/>
          </p:cNvPicPr>
          <p:nvPr userDrawn="1"/>
        </p:nvPicPr>
        <p:blipFill>
          <a:blip r:embed="rId2"/>
          <a:stretch>
            <a:fillRect/>
          </a:stretch>
        </p:blipFill>
        <p:spPr>
          <a:xfrm>
            <a:off x="838200" y="6171311"/>
            <a:ext cx="3154421" cy="735201"/>
          </a:xfrm>
          <a:prstGeom prst="rect">
            <a:avLst/>
          </a:prstGeom>
        </p:spPr>
      </p:pic>
      <p:sp>
        <p:nvSpPr>
          <p:cNvPr id="10" name="Datumsplatzhalter 9"/>
          <p:cNvSpPr>
            <a:spLocks noGrp="1"/>
          </p:cNvSpPr>
          <p:nvPr>
            <p:ph type="dt" sz="half" idx="10"/>
          </p:nvPr>
        </p:nvSpPr>
        <p:spPr/>
        <p:txBody>
          <a:bodyPr/>
          <a:lstStyle/>
          <a:p>
            <a:fld id="{9412C54E-492A-49F5-839D-BE50855B044F}" type="datetime1">
              <a:rPr lang="de-DE" smtClean="0"/>
              <a:t>30.01.2017</a:t>
            </a:fld>
            <a:endParaRPr lang="de-DE"/>
          </a:p>
        </p:txBody>
      </p:sp>
      <p:sp>
        <p:nvSpPr>
          <p:cNvPr id="11" name="Fußzeilenplatzhalter 10"/>
          <p:cNvSpPr>
            <a:spLocks noGrp="1"/>
          </p:cNvSpPr>
          <p:nvPr>
            <p:ph type="ftr" sz="quarter" idx="11"/>
          </p:nvPr>
        </p:nvSpPr>
        <p:spPr>
          <a:xfrm>
            <a:off x="6578600" y="6375400"/>
            <a:ext cx="4114800" cy="365125"/>
          </a:xfrm>
          <a:ln>
            <a:noFill/>
          </a:ln>
        </p:spPr>
        <p:txBody>
          <a:bodyPr/>
          <a:lstStyle>
            <a:lvl1pPr>
              <a:defRPr>
                <a:solidFill>
                  <a:schemeClr val="tx1"/>
                </a:solidFill>
                <a:latin typeface="Arial" panose="020B0604020202020204" pitchFamily="34" charset="0"/>
                <a:cs typeface="Arial" panose="020B0604020202020204" pitchFamily="34" charset="0"/>
              </a:defRPr>
            </a:lvl1pPr>
          </a:lstStyle>
          <a:p>
            <a:r>
              <a:rPr lang="de-DE" dirty="0" smtClean="0"/>
              <a:t>5Code – LEARNTEC 2017 – Dahm</a:t>
            </a:r>
            <a:endParaRPr lang="de-DE" dirty="0"/>
          </a:p>
        </p:txBody>
      </p:sp>
      <p:sp>
        <p:nvSpPr>
          <p:cNvPr id="12" name="Foliennummernplatzhalter 11"/>
          <p:cNvSpPr>
            <a:spLocks noGrp="1"/>
          </p:cNvSpPr>
          <p:nvPr>
            <p:ph type="sldNum" sz="quarter" idx="12"/>
          </p:nvPr>
        </p:nvSpPr>
        <p:spPr>
          <a:xfrm>
            <a:off x="10693400" y="6356350"/>
            <a:ext cx="6604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84D8937-F2ED-4F9A-A2BC-934C7AF6489C}" type="slidenum">
              <a:rPr lang="de-DE" smtClean="0"/>
              <a:pPr/>
              <a:t>‹Nr.›</a:t>
            </a:fld>
            <a:endParaRPr lang="de-DE" dirty="0"/>
          </a:p>
        </p:txBody>
      </p:sp>
      <p:sp>
        <p:nvSpPr>
          <p:cNvPr id="13" name="Titel 12"/>
          <p:cNvSpPr>
            <a:spLocks noGrp="1"/>
          </p:cNvSpPr>
          <p:nvPr>
            <p:ph type="title"/>
          </p:nvPr>
        </p:nvSpPr>
        <p:spPr/>
        <p:txBody>
          <a:bodyPr/>
          <a:lstStyle>
            <a:lvl1pPr>
              <a:defRPr>
                <a:solidFill>
                  <a:srgbClr val="0070C0"/>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5" name="Grafik 14"/>
          <p:cNvPicPr>
            <a:picLocks noChangeAspect="1"/>
          </p:cNvPicPr>
          <p:nvPr userDrawn="1"/>
        </p:nvPicPr>
        <p:blipFill>
          <a:blip r:embed="rId3"/>
          <a:stretch>
            <a:fillRect/>
          </a:stretch>
        </p:blipFill>
        <p:spPr>
          <a:xfrm>
            <a:off x="2967959" y="6232593"/>
            <a:ext cx="1350042" cy="460990"/>
          </a:xfrm>
          <a:prstGeom prst="rect">
            <a:avLst/>
          </a:prstGeom>
        </p:spPr>
      </p:pic>
    </p:spTree>
    <p:extLst>
      <p:ext uri="{BB962C8B-B14F-4D97-AF65-F5344CB8AC3E}">
        <p14:creationId xmlns:p14="http://schemas.microsoft.com/office/powerpoint/2010/main" val="1352847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675D245-0E87-45A1-84E5-9359EF356284}" type="datetime1">
              <a:rPr lang="de-DE" smtClean="0"/>
              <a:t>30.01.2017</a:t>
            </a:fld>
            <a:endParaRPr lang="de-DE"/>
          </a:p>
        </p:txBody>
      </p:sp>
      <p:sp>
        <p:nvSpPr>
          <p:cNvPr id="5" name="Fußzeilenplatzhalter 4"/>
          <p:cNvSpPr>
            <a:spLocks noGrp="1"/>
          </p:cNvSpPr>
          <p:nvPr>
            <p:ph type="ftr" sz="quarter" idx="11"/>
          </p:nvPr>
        </p:nvSpPr>
        <p:spPr/>
        <p:txBody>
          <a:bodyPr/>
          <a:lstStyle/>
          <a:p>
            <a:r>
              <a:rPr lang="de-DE" smtClean="0"/>
              <a:t>5Code – Delfi 2015 – Dahm, Barnjak, Heilemann</a:t>
            </a:r>
            <a:endParaRPr lang="de-DE"/>
          </a:p>
        </p:txBody>
      </p:sp>
      <p:sp>
        <p:nvSpPr>
          <p:cNvPr id="6" name="Foliennummernplatzhalter 5"/>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6211486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358E615-AC2E-4BD5-89BF-73C2052C8120}" type="datetime1">
              <a:rPr lang="de-DE" smtClean="0"/>
              <a:t>30.01.2017</a:t>
            </a:fld>
            <a:endParaRPr lang="de-DE"/>
          </a:p>
        </p:txBody>
      </p:sp>
      <p:sp>
        <p:nvSpPr>
          <p:cNvPr id="6" name="Fußzeilenplatzhalter 5"/>
          <p:cNvSpPr>
            <a:spLocks noGrp="1"/>
          </p:cNvSpPr>
          <p:nvPr>
            <p:ph type="ftr" sz="quarter" idx="11"/>
          </p:nvPr>
        </p:nvSpPr>
        <p:spPr/>
        <p:txBody>
          <a:bodyPr/>
          <a:lstStyle/>
          <a:p>
            <a:r>
              <a:rPr lang="de-DE" smtClean="0"/>
              <a:t>5Code – Delfi 2015 – Dahm, Barnjak, Heilemann</a:t>
            </a:r>
            <a:endParaRPr lang="de-DE"/>
          </a:p>
        </p:txBody>
      </p:sp>
      <p:sp>
        <p:nvSpPr>
          <p:cNvPr id="7" name="Foliennummernplatzhalter 6"/>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39819944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D79190C-11DA-4F42-B621-BB3DC981F79F}" type="datetime1">
              <a:rPr lang="de-DE" smtClean="0"/>
              <a:t>30.01.2017</a:t>
            </a:fld>
            <a:endParaRPr lang="de-DE"/>
          </a:p>
        </p:txBody>
      </p:sp>
      <p:sp>
        <p:nvSpPr>
          <p:cNvPr id="8" name="Fußzeilenplatzhalter 7"/>
          <p:cNvSpPr>
            <a:spLocks noGrp="1"/>
          </p:cNvSpPr>
          <p:nvPr>
            <p:ph type="ftr" sz="quarter" idx="11"/>
          </p:nvPr>
        </p:nvSpPr>
        <p:spPr/>
        <p:txBody>
          <a:bodyPr/>
          <a:lstStyle/>
          <a:p>
            <a:r>
              <a:rPr lang="de-DE" smtClean="0"/>
              <a:t>5Code – Delfi 2015 – Dahm, Barnjak, Heilemann</a:t>
            </a:r>
            <a:endParaRPr lang="de-DE"/>
          </a:p>
        </p:txBody>
      </p:sp>
      <p:sp>
        <p:nvSpPr>
          <p:cNvPr id="9" name="Foliennummernplatzhalter 8"/>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54315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3B487F0-F847-49EC-BDA9-EE3F17AAD50E}" type="datetime1">
              <a:rPr lang="de-DE" smtClean="0"/>
              <a:t>30.01.2017</a:t>
            </a:fld>
            <a:endParaRPr lang="de-DE"/>
          </a:p>
        </p:txBody>
      </p:sp>
      <p:sp>
        <p:nvSpPr>
          <p:cNvPr id="4" name="Fußzeilenplatzhalter 3"/>
          <p:cNvSpPr>
            <a:spLocks noGrp="1"/>
          </p:cNvSpPr>
          <p:nvPr>
            <p:ph type="ftr" sz="quarter" idx="11"/>
          </p:nvPr>
        </p:nvSpPr>
        <p:spPr/>
        <p:txBody>
          <a:bodyPr/>
          <a:lstStyle/>
          <a:p>
            <a:r>
              <a:rPr lang="de-DE" smtClean="0"/>
              <a:t>5Code – Delfi 2015 – Dahm, Barnjak, Heilemann</a:t>
            </a:r>
            <a:endParaRPr lang="de-DE"/>
          </a:p>
        </p:txBody>
      </p:sp>
      <p:sp>
        <p:nvSpPr>
          <p:cNvPr id="5" name="Foliennummernplatzhalter 4"/>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3083652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F2A985-DDF3-4E14-B77E-D3E26E6221C4}" type="datetime1">
              <a:rPr lang="de-DE" smtClean="0"/>
              <a:t>30.01.2017</a:t>
            </a:fld>
            <a:endParaRPr lang="de-DE"/>
          </a:p>
        </p:txBody>
      </p:sp>
      <p:sp>
        <p:nvSpPr>
          <p:cNvPr id="3" name="Fußzeilenplatzhalter 2"/>
          <p:cNvSpPr>
            <a:spLocks noGrp="1"/>
          </p:cNvSpPr>
          <p:nvPr>
            <p:ph type="ftr" sz="quarter" idx="11"/>
          </p:nvPr>
        </p:nvSpPr>
        <p:spPr/>
        <p:txBody>
          <a:bodyPr/>
          <a:lstStyle/>
          <a:p>
            <a:r>
              <a:rPr lang="de-DE" smtClean="0"/>
              <a:t>5Code – Delfi 2015 – Dahm, Barnjak, Heilemann</a:t>
            </a:r>
            <a:endParaRPr lang="de-DE"/>
          </a:p>
        </p:txBody>
      </p:sp>
      <p:sp>
        <p:nvSpPr>
          <p:cNvPr id="4" name="Foliennummernplatzhalter 3"/>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256943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03B3FDA-E158-499E-BB80-CAF02D347E81}" type="datetime1">
              <a:rPr lang="de-DE" smtClean="0"/>
              <a:t>30.01.2017</a:t>
            </a:fld>
            <a:endParaRPr lang="de-DE"/>
          </a:p>
        </p:txBody>
      </p:sp>
      <p:sp>
        <p:nvSpPr>
          <p:cNvPr id="6" name="Fußzeilenplatzhalter 5"/>
          <p:cNvSpPr>
            <a:spLocks noGrp="1"/>
          </p:cNvSpPr>
          <p:nvPr>
            <p:ph type="ftr" sz="quarter" idx="11"/>
          </p:nvPr>
        </p:nvSpPr>
        <p:spPr/>
        <p:txBody>
          <a:bodyPr/>
          <a:lstStyle/>
          <a:p>
            <a:r>
              <a:rPr lang="de-DE" smtClean="0"/>
              <a:t>5Code – Delfi 2015 – Dahm, Barnjak, Heilemann</a:t>
            </a:r>
            <a:endParaRPr lang="de-DE"/>
          </a:p>
        </p:txBody>
      </p:sp>
      <p:sp>
        <p:nvSpPr>
          <p:cNvPr id="7" name="Foliennummernplatzhalter 6"/>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36087078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5557600-A57E-45D9-9197-659CF4C8B069}" type="datetime1">
              <a:rPr lang="de-DE" smtClean="0"/>
              <a:t>30.01.2017</a:t>
            </a:fld>
            <a:endParaRPr lang="de-DE"/>
          </a:p>
        </p:txBody>
      </p:sp>
      <p:sp>
        <p:nvSpPr>
          <p:cNvPr id="6" name="Fußzeilenplatzhalter 5"/>
          <p:cNvSpPr>
            <a:spLocks noGrp="1"/>
          </p:cNvSpPr>
          <p:nvPr>
            <p:ph type="ftr" sz="quarter" idx="11"/>
          </p:nvPr>
        </p:nvSpPr>
        <p:spPr/>
        <p:txBody>
          <a:bodyPr/>
          <a:lstStyle/>
          <a:p>
            <a:r>
              <a:rPr lang="de-DE" smtClean="0"/>
              <a:t>5Code – Delfi 2015 – Dahm, Barnjak, Heilemann</a:t>
            </a:r>
            <a:endParaRPr lang="de-DE"/>
          </a:p>
        </p:txBody>
      </p:sp>
      <p:sp>
        <p:nvSpPr>
          <p:cNvPr id="7" name="Foliennummernplatzhalter 6"/>
          <p:cNvSpPr>
            <a:spLocks noGrp="1"/>
          </p:cNvSpPr>
          <p:nvPr>
            <p:ph type="sldNum" sz="quarter" idx="12"/>
          </p:nvPr>
        </p:nvSpPr>
        <p:spPr/>
        <p:txBody>
          <a:bodyPr/>
          <a:lstStyle/>
          <a:p>
            <a:fld id="{084D8937-F2ED-4F9A-A2BC-934C7AF6489C}" type="slidenum">
              <a:rPr lang="de-DE" smtClean="0"/>
              <a:t>‹Nr.›</a:t>
            </a:fld>
            <a:endParaRPr lang="de-DE"/>
          </a:p>
        </p:txBody>
      </p:sp>
    </p:spTree>
    <p:extLst>
      <p:ext uri="{BB962C8B-B14F-4D97-AF65-F5344CB8AC3E}">
        <p14:creationId xmlns:p14="http://schemas.microsoft.com/office/powerpoint/2010/main" val="31505297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65391-5B98-4E0A-988B-2691403E3B18}" type="datetime1">
              <a:rPr lang="de-DE" smtClean="0"/>
              <a:t>30.01.2017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5Code – Delfi 2015 – Dahm, Barnjak, Heilemann</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D8937-F2ED-4F9A-A2BC-934C7AF6489C}" type="slidenum">
              <a:rPr lang="de-DE" smtClean="0"/>
              <a:t>‹Nr.›</a:t>
            </a:fld>
            <a:endParaRPr lang="de-DE"/>
          </a:p>
        </p:txBody>
      </p:sp>
    </p:spTree>
    <p:extLst>
      <p:ext uri="{BB962C8B-B14F-4D97-AF65-F5344CB8AC3E}">
        <p14:creationId xmlns:p14="http://schemas.microsoft.com/office/powerpoint/2010/main" val="9381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5code.d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533746" y="5651347"/>
            <a:ext cx="5271991" cy="1228743"/>
          </a:xfrm>
          <a:prstGeom prst="rect">
            <a:avLst/>
          </a:prstGeom>
        </p:spPr>
      </p:pic>
      <p:sp>
        <p:nvSpPr>
          <p:cNvPr id="2" name="Titel 1"/>
          <p:cNvSpPr>
            <a:spLocks noGrp="1"/>
          </p:cNvSpPr>
          <p:nvPr>
            <p:ph type="ctrTitle"/>
          </p:nvPr>
        </p:nvSpPr>
        <p:spPr>
          <a:xfrm>
            <a:off x="1524000" y="275678"/>
            <a:ext cx="9144000" cy="4474058"/>
          </a:xfrm>
        </p:spPr>
        <p:txBody>
          <a:bodyPr>
            <a:normAutofit/>
          </a:bodyPr>
          <a:lstStyle/>
          <a:p>
            <a:r>
              <a:rPr lang="de-DE" b="1" dirty="0" smtClean="0">
                <a:latin typeface="Arial" panose="020B0604020202020204" pitchFamily="34" charset="0"/>
                <a:cs typeface="Arial" panose="020B0604020202020204" pitchFamily="34" charset="0"/>
              </a:rPr>
              <a:t/>
            </a:r>
            <a:br>
              <a:rPr lang="de-DE" b="1" dirty="0" smtClean="0">
                <a:latin typeface="Arial" panose="020B0604020202020204" pitchFamily="34" charset="0"/>
                <a:cs typeface="Arial" panose="020B0604020202020204" pitchFamily="34" charset="0"/>
              </a:rPr>
            </a:br>
            <a:r>
              <a:rPr lang="de-DE" b="1" dirty="0" smtClean="0">
                <a:latin typeface="Arial" panose="020B0604020202020204" pitchFamily="34" charset="0"/>
                <a:cs typeface="Arial" panose="020B0604020202020204" pitchFamily="34" charset="0"/>
              </a:rPr>
              <a:t/>
            </a:r>
            <a:br>
              <a:rPr lang="de-DE" b="1" dirty="0" smtClean="0">
                <a:latin typeface="Arial" panose="020B0604020202020204" pitchFamily="34" charset="0"/>
                <a:cs typeface="Arial" panose="020B0604020202020204" pitchFamily="34" charset="0"/>
              </a:rPr>
            </a:br>
            <a:r>
              <a:rPr lang="de-DE" sz="5400" dirty="0" smtClean="0">
                <a:latin typeface="Arial" panose="020B0604020202020204" pitchFamily="34" charset="0"/>
                <a:cs typeface="Arial" panose="020B0604020202020204" pitchFamily="34" charset="0"/>
              </a:rPr>
              <a:t>Eine </a:t>
            </a:r>
            <a:r>
              <a:rPr lang="de-DE" sz="5400" dirty="0">
                <a:latin typeface="Arial" panose="020B0604020202020204" pitchFamily="34" charset="0"/>
                <a:cs typeface="Arial" panose="020B0604020202020204" pitchFamily="34" charset="0"/>
              </a:rPr>
              <a:t>integrierte Entwicklungsumgebung für Programmier­anfänger </a:t>
            </a:r>
            <a:endParaRPr lang="de-DE"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1524000" y="5190086"/>
            <a:ext cx="9144000" cy="974035"/>
          </a:xfrm>
        </p:spPr>
        <p:txBody>
          <a:bodyPr>
            <a:normAutofit/>
          </a:bodyPr>
          <a:lstStyle/>
          <a:p>
            <a:r>
              <a:rPr lang="de-DE" sz="3600" dirty="0" smtClean="0">
                <a:latin typeface="Arial" panose="020B0604020202020204" pitchFamily="34" charset="0"/>
                <a:cs typeface="Arial" panose="020B0604020202020204" pitchFamily="34" charset="0"/>
              </a:rPr>
              <a:t>Markus Dahm</a:t>
            </a:r>
          </a:p>
        </p:txBody>
      </p:sp>
      <p:pic>
        <p:nvPicPr>
          <p:cNvPr id="6" name="Grafik 5"/>
          <p:cNvPicPr>
            <a:picLocks noChangeAspect="1"/>
          </p:cNvPicPr>
          <p:nvPr/>
        </p:nvPicPr>
        <p:blipFill>
          <a:blip r:embed="rId3"/>
          <a:stretch>
            <a:fillRect/>
          </a:stretch>
        </p:blipFill>
        <p:spPr>
          <a:xfrm>
            <a:off x="3631842" y="415238"/>
            <a:ext cx="4969085" cy="1486260"/>
          </a:xfrm>
          <a:prstGeom prst="rect">
            <a:avLst/>
          </a:prstGeom>
        </p:spPr>
      </p:pic>
    </p:spTree>
    <p:extLst>
      <p:ext uri="{BB962C8B-B14F-4D97-AF65-F5344CB8AC3E}">
        <p14:creationId xmlns:p14="http://schemas.microsoft.com/office/powerpoint/2010/main" val="51531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err="1" smtClean="0"/>
              <a:t>Swisseduc</a:t>
            </a:r>
            <a:r>
              <a:rPr lang="de-DE" dirty="0" smtClean="0"/>
              <a:t>-Verein/CH</a:t>
            </a:r>
          </a:p>
          <a:p>
            <a:pPr marL="0" indent="0">
              <a:buNone/>
            </a:pPr>
            <a:r>
              <a:rPr lang="de-DE" dirty="0" smtClean="0"/>
              <a:t>Microwelt</a:t>
            </a:r>
          </a:p>
          <a:p>
            <a:pPr marL="0" indent="0">
              <a:buNone/>
            </a:pPr>
            <a:endParaRPr lang="de-DE" dirty="0"/>
          </a:p>
          <a:p>
            <a:pPr marL="0" indent="0">
              <a:buNone/>
            </a:pPr>
            <a:r>
              <a:rPr lang="de-DE" dirty="0" smtClean="0"/>
              <a:t>Symbolisch, </a:t>
            </a:r>
            <a:br>
              <a:rPr lang="de-DE" dirty="0" smtClean="0"/>
            </a:br>
            <a:r>
              <a:rPr lang="de-DE" dirty="0" smtClean="0"/>
              <a:t>Java, Javascript, Python, </a:t>
            </a:r>
            <a:br>
              <a:rPr lang="de-DE" dirty="0" smtClean="0"/>
            </a:br>
            <a:r>
              <a:rPr lang="de-DE" dirty="0" smtClean="0"/>
              <a:t>…</a:t>
            </a:r>
          </a:p>
          <a:p>
            <a:pPr marL="0" indent="0">
              <a:buNone/>
            </a:pPr>
            <a:endParaRPr lang="de-DE" dirty="0" smtClean="0"/>
          </a:p>
          <a:p>
            <a:pPr marL="0" indent="0">
              <a:buNone/>
            </a:pPr>
            <a:r>
              <a:rPr lang="de-DE" dirty="0" smtClean="0"/>
              <a:t>Automaten definieren</a:t>
            </a:r>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10</a:t>
            </a:fld>
            <a:endParaRPr lang="de-DE" dirty="0"/>
          </a:p>
        </p:txBody>
      </p:sp>
      <p:sp>
        <p:nvSpPr>
          <p:cNvPr id="5" name="Titel 4"/>
          <p:cNvSpPr>
            <a:spLocks noGrp="1"/>
          </p:cNvSpPr>
          <p:nvPr>
            <p:ph type="title"/>
          </p:nvPr>
        </p:nvSpPr>
        <p:spPr/>
        <p:txBody>
          <a:bodyPr/>
          <a:lstStyle/>
          <a:p>
            <a:r>
              <a:rPr lang="de-DE" dirty="0" smtClean="0"/>
              <a:t>IDEs für </a:t>
            </a:r>
            <a:r>
              <a:rPr lang="de-DE" dirty="0"/>
              <a:t>Anfänger - </a:t>
            </a:r>
            <a:r>
              <a:rPr lang="de-DE" dirty="0" smtClean="0"/>
              <a:t>Kara</a:t>
            </a:r>
            <a:endParaRPr lang="de-DE" dirty="0"/>
          </a:p>
        </p:txBody>
      </p:sp>
      <p:pic>
        <p:nvPicPr>
          <p:cNvPr id="2050" name="Picture 2" descr="http://www.swisseduc.ch/informatik/karatojava/kara/icons/kara-programedi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362" y="1825625"/>
            <a:ext cx="3038475" cy="3933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wisseduc.ch/informatik/karatojava/kara/icons/kara-worldedit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327" y="1825625"/>
            <a:ext cx="33337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336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smtClean="0"/>
              <a:t>Univ. </a:t>
            </a:r>
            <a:r>
              <a:rPr lang="de-DE" dirty="0" err="1" smtClean="0"/>
              <a:t>of</a:t>
            </a:r>
            <a:r>
              <a:rPr lang="de-DE" dirty="0" smtClean="0"/>
              <a:t> Kent/UK</a:t>
            </a:r>
          </a:p>
          <a:p>
            <a:pPr marL="0" indent="0">
              <a:buNone/>
            </a:pPr>
            <a:r>
              <a:rPr lang="de-DE" dirty="0" smtClean="0"/>
              <a:t>Microwelt</a:t>
            </a:r>
          </a:p>
          <a:p>
            <a:pPr marL="0" indent="0">
              <a:buNone/>
            </a:pPr>
            <a:endParaRPr lang="de-DE" dirty="0" smtClean="0"/>
          </a:p>
          <a:p>
            <a:pPr marL="0" indent="0">
              <a:buNone/>
            </a:pPr>
            <a:r>
              <a:rPr lang="de-DE" dirty="0" smtClean="0"/>
              <a:t>Basiert auf BlueJ</a:t>
            </a:r>
          </a:p>
          <a:p>
            <a:pPr marL="0" indent="0">
              <a:buNone/>
            </a:pPr>
            <a:endParaRPr lang="de-DE" dirty="0"/>
          </a:p>
          <a:p>
            <a:pPr marL="0" indent="0">
              <a:buNone/>
            </a:pPr>
            <a:r>
              <a:rPr lang="de-DE" dirty="0" smtClean="0"/>
              <a:t>OO-Programmieren </a:t>
            </a:r>
          </a:p>
          <a:p>
            <a:pPr marL="0" indent="0">
              <a:buNone/>
            </a:pPr>
            <a:r>
              <a:rPr lang="de-DE" dirty="0" smtClean="0"/>
              <a:t>in Java</a:t>
            </a:r>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11</a:t>
            </a:fld>
            <a:endParaRPr lang="de-DE" dirty="0"/>
          </a:p>
        </p:txBody>
      </p:sp>
      <p:sp>
        <p:nvSpPr>
          <p:cNvPr id="5" name="Titel 4"/>
          <p:cNvSpPr>
            <a:spLocks noGrp="1"/>
          </p:cNvSpPr>
          <p:nvPr>
            <p:ph type="title"/>
          </p:nvPr>
        </p:nvSpPr>
        <p:spPr/>
        <p:txBody>
          <a:bodyPr/>
          <a:lstStyle/>
          <a:p>
            <a:r>
              <a:rPr lang="de-DE" dirty="0" smtClean="0"/>
              <a:t>IDEs für </a:t>
            </a:r>
            <a:r>
              <a:rPr lang="de-DE" dirty="0"/>
              <a:t>Anfänger - </a:t>
            </a:r>
            <a:r>
              <a:rPr lang="de-DE" dirty="0" smtClean="0"/>
              <a:t>Greenfoot</a:t>
            </a:r>
            <a:endParaRPr lang="de-DE" dirty="0"/>
          </a:p>
        </p:txBody>
      </p:sp>
      <p:pic>
        <p:nvPicPr>
          <p:cNvPr id="3076" name="Picture 4" descr="http://4.bp.blogspot.com/-XfVPPRZb3eI/UlkV4Fs8kKI/AAAAAAAABSs/-gCW52aLCqY/s1600/greenfoot-jav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994" y="1343895"/>
            <a:ext cx="7279749" cy="494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96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825625"/>
            <a:ext cx="10993582" cy="4351338"/>
          </a:xfrm>
        </p:spPr>
        <p:txBody>
          <a:bodyPr>
            <a:normAutofit/>
          </a:bodyPr>
          <a:lstStyle/>
          <a:p>
            <a:r>
              <a:rPr lang="de-DE" dirty="0" smtClean="0">
                <a:solidFill>
                  <a:srgbClr val="7030A0"/>
                </a:solidFill>
              </a:rPr>
              <a:t>Bunt</a:t>
            </a:r>
            <a:r>
              <a:rPr lang="de-DE" dirty="0" smtClean="0"/>
              <a:t>, </a:t>
            </a:r>
            <a:r>
              <a:rPr lang="de-DE" b="1" dirty="0">
                <a:ln w="22225">
                  <a:solidFill>
                    <a:schemeClr val="accent2"/>
                  </a:solidFill>
                  <a:prstDash val="solid"/>
                </a:ln>
                <a:solidFill>
                  <a:schemeClr val="accent2">
                    <a:lumMod val="40000"/>
                    <a:lumOff val="60000"/>
                  </a:schemeClr>
                </a:solidFill>
              </a:rPr>
              <a:t>a</a:t>
            </a:r>
            <a:r>
              <a:rPr lang="de-DE" b="1" dirty="0" smtClean="0">
                <a:ln w="22225">
                  <a:solidFill>
                    <a:schemeClr val="accent2"/>
                  </a:solidFill>
                  <a:prstDash val="solid"/>
                </a:ln>
                <a:solidFill>
                  <a:schemeClr val="accent2">
                    <a:lumMod val="40000"/>
                    <a:lumOff val="60000"/>
                  </a:schemeClr>
                </a:solidFill>
              </a:rPr>
              <a:t>ttraktiv</a:t>
            </a:r>
            <a:r>
              <a:rPr lang="de-DE" dirty="0" smtClean="0"/>
              <a:t>, </a:t>
            </a:r>
            <a:r>
              <a:rPr lang="de-DE" dirty="0" smtClean="0">
                <a:solidFill>
                  <a:srgbClr val="0070C0"/>
                </a:solidFill>
                <a:latin typeface="Bauhaus 93" panose="04030905020B02020C02" pitchFamily="82" charset="0"/>
              </a:rPr>
              <a:t>grafisch</a:t>
            </a:r>
            <a:r>
              <a:rPr lang="de-DE" dirty="0" smtClean="0"/>
              <a:t/>
            </a:r>
            <a:br>
              <a:rPr lang="de-DE" dirty="0" smtClean="0"/>
            </a:br>
            <a:r>
              <a:rPr lang="de-DE" dirty="0" smtClean="0"/>
              <a:t>eher für jüngere Anfänger</a:t>
            </a:r>
          </a:p>
          <a:p>
            <a:r>
              <a:rPr lang="de-DE" dirty="0" smtClean="0"/>
              <a:t>Einfache Funktionen</a:t>
            </a:r>
          </a:p>
          <a:p>
            <a:r>
              <a:rPr lang="de-DE" dirty="0" smtClean="0"/>
              <a:t>Interaktiv</a:t>
            </a:r>
          </a:p>
          <a:p>
            <a:r>
              <a:rPr lang="de-DE" dirty="0"/>
              <a:t>G</a:t>
            </a:r>
            <a:r>
              <a:rPr lang="de-DE" dirty="0" smtClean="0"/>
              <a:t>roße Community</a:t>
            </a:r>
          </a:p>
          <a:p>
            <a:r>
              <a:rPr lang="de-DE" dirty="0" smtClean="0"/>
              <a:t>Unterstützen die Erfahrung </a:t>
            </a:r>
            <a:br>
              <a:rPr lang="de-DE" dirty="0" smtClean="0"/>
            </a:br>
            <a:r>
              <a:rPr lang="de-DE" dirty="0" smtClean="0"/>
              <a:t>der </a:t>
            </a:r>
            <a:r>
              <a:rPr lang="de-DE" i="1" dirty="0" smtClean="0"/>
              <a:t>Selbstwirksamkeit</a:t>
            </a:r>
          </a:p>
          <a:p>
            <a:endParaRPr lang="de-DE" dirty="0" smtClean="0"/>
          </a:p>
          <a:p>
            <a:pPr marL="0" indent="0">
              <a:buNone/>
            </a:pPr>
            <a:endParaRPr lang="de-DE" dirty="0"/>
          </a:p>
          <a:p>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12</a:t>
            </a:fld>
            <a:endParaRPr lang="de-DE" dirty="0"/>
          </a:p>
        </p:txBody>
      </p:sp>
      <p:sp>
        <p:nvSpPr>
          <p:cNvPr id="5" name="Titel 4"/>
          <p:cNvSpPr>
            <a:spLocks noGrp="1"/>
          </p:cNvSpPr>
          <p:nvPr>
            <p:ph type="title"/>
          </p:nvPr>
        </p:nvSpPr>
        <p:spPr/>
        <p:txBody>
          <a:bodyPr/>
          <a:lstStyle/>
          <a:p>
            <a:r>
              <a:rPr lang="de-DE" dirty="0" smtClean="0"/>
              <a:t>IDEs für Anfänger - Gemeinsamkeiten</a:t>
            </a:r>
            <a:endParaRPr lang="de-DE" dirty="0"/>
          </a:p>
        </p:txBody>
      </p:sp>
      <p:sp>
        <p:nvSpPr>
          <p:cNvPr id="6" name="Inhaltsplatzhalter 1"/>
          <p:cNvSpPr txBox="1">
            <a:spLocks/>
          </p:cNvSpPr>
          <p:nvPr/>
        </p:nvSpPr>
        <p:spPr>
          <a:xfrm>
            <a:off x="6096000" y="2935660"/>
            <a:ext cx="6096000" cy="3241303"/>
          </a:xfrm>
          <a:prstGeom prst="rect">
            <a:avLst/>
          </a:prstGeom>
          <a:solidFill>
            <a:schemeClr val="accent2">
              <a:lumMod val="20000"/>
              <a:lumOff val="80000"/>
            </a:schemeClr>
          </a:solidFill>
          <a:ln>
            <a:solidFill>
              <a:srgbClr val="FF000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rgbClr val="FF0000"/>
                </a:solidFill>
              </a:rPr>
              <a:t>Aber:</a:t>
            </a:r>
          </a:p>
          <a:p>
            <a:pPr>
              <a:buFont typeface="Symbol" panose="05050102010706020507" pitchFamily="18" charset="2"/>
              <a:buChar char="-"/>
            </a:pPr>
            <a:r>
              <a:rPr lang="de-DE" dirty="0"/>
              <a:t>Auf das reine </a:t>
            </a:r>
            <a:r>
              <a:rPr lang="de-DE" sz="3500" b="1" dirty="0"/>
              <a:t>Codieren</a:t>
            </a:r>
            <a:r>
              <a:rPr lang="de-DE" dirty="0"/>
              <a:t> beschränkt</a:t>
            </a:r>
          </a:p>
          <a:p>
            <a:pPr>
              <a:lnSpc>
                <a:spcPct val="150000"/>
              </a:lnSpc>
              <a:buFont typeface="Symbol" panose="05050102010706020507" pitchFamily="18" charset="2"/>
              <a:buChar char="-"/>
            </a:pPr>
            <a:r>
              <a:rPr lang="de-DE" dirty="0"/>
              <a:t>Vorangehende </a:t>
            </a:r>
            <a:r>
              <a:rPr lang="de-DE" b="1" dirty="0"/>
              <a:t>Phasen</a:t>
            </a:r>
            <a:r>
              <a:rPr lang="de-DE" dirty="0"/>
              <a:t> </a:t>
            </a:r>
            <a:r>
              <a:rPr lang="de-DE" dirty="0" smtClean="0"/>
              <a:t/>
            </a:r>
            <a:br>
              <a:rPr lang="de-DE" dirty="0" smtClean="0"/>
            </a:br>
            <a:r>
              <a:rPr lang="de-DE" dirty="0" smtClean="0"/>
              <a:t>   der Software-Entwicklung </a:t>
            </a:r>
            <a:r>
              <a:rPr lang="de-DE" dirty="0"/>
              <a:t/>
            </a:r>
            <a:br>
              <a:rPr lang="de-DE" dirty="0"/>
            </a:br>
            <a:r>
              <a:rPr lang="de-DE" dirty="0" smtClean="0"/>
              <a:t>   werden </a:t>
            </a:r>
            <a:r>
              <a:rPr lang="de-DE" b="1" dirty="0"/>
              <a:t>nicht </a:t>
            </a:r>
            <a:r>
              <a:rPr lang="de-DE" dirty="0" smtClean="0"/>
              <a:t>unterstützt</a:t>
            </a:r>
            <a:endParaRPr lang="de-DE" dirty="0"/>
          </a:p>
        </p:txBody>
      </p:sp>
    </p:spTree>
    <p:extLst>
      <p:ext uri="{BB962C8B-B14F-4D97-AF65-F5344CB8AC3E}">
        <p14:creationId xmlns:p14="http://schemas.microsoft.com/office/powerpoint/2010/main" val="23604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704602"/>
            <a:ext cx="10515600" cy="4351338"/>
          </a:xfrm>
        </p:spPr>
        <p:txBody>
          <a:bodyPr>
            <a:normAutofit fontScale="92500" lnSpcReduction="20000"/>
          </a:bodyPr>
          <a:lstStyle/>
          <a:p>
            <a:pPr>
              <a:buFont typeface="Symbol" panose="05050102010706020507" pitchFamily="18" charset="2"/>
              <a:buChar char="-"/>
            </a:pPr>
            <a:r>
              <a:rPr lang="de-DE" sz="3600" b="1" dirty="0" smtClean="0"/>
              <a:t>Überbetonung des Codierens</a:t>
            </a:r>
          </a:p>
          <a:p>
            <a:pPr>
              <a:buFont typeface="Symbol" panose="05050102010706020507" pitchFamily="18" charset="2"/>
              <a:buChar char="-"/>
            </a:pPr>
            <a:r>
              <a:rPr lang="de-DE" dirty="0" smtClean="0"/>
              <a:t>Vernachlässigung von Analyse und Design</a:t>
            </a:r>
          </a:p>
          <a:p>
            <a:pPr lvl="1">
              <a:lnSpc>
                <a:spcPct val="150000"/>
              </a:lnSpc>
              <a:buFont typeface="Symbol" panose="05050102010706020507" pitchFamily="18" charset="2"/>
              <a:buChar char="-"/>
            </a:pPr>
            <a:r>
              <a:rPr lang="de-DE" dirty="0" smtClean="0"/>
              <a:t>In der Darstellung</a:t>
            </a:r>
            <a:endParaRPr lang="de-DE" dirty="0"/>
          </a:p>
          <a:p>
            <a:pPr lvl="1">
              <a:lnSpc>
                <a:spcPct val="150000"/>
              </a:lnSpc>
              <a:buFont typeface="Symbol" panose="05050102010706020507" pitchFamily="18" charset="2"/>
              <a:buChar char="-"/>
            </a:pPr>
            <a:r>
              <a:rPr lang="de-DE" dirty="0" smtClean="0"/>
              <a:t>Damit in der Wahrnehmung</a:t>
            </a:r>
          </a:p>
          <a:p>
            <a:pPr>
              <a:lnSpc>
                <a:spcPct val="100000"/>
              </a:lnSpc>
              <a:buFont typeface="Symbol" panose="05050102010706020507" pitchFamily="18" charset="2"/>
              <a:buChar char="-"/>
            </a:pPr>
            <a:r>
              <a:rPr lang="de-DE" dirty="0" smtClean="0"/>
              <a:t>Funktionsumfang in IDEs</a:t>
            </a:r>
          </a:p>
          <a:p>
            <a:pPr lvl="1">
              <a:lnSpc>
                <a:spcPct val="150000"/>
              </a:lnSpc>
              <a:buFont typeface="Symbol" panose="05050102010706020507" pitchFamily="18" charset="2"/>
              <a:buChar char="-"/>
            </a:pPr>
            <a:r>
              <a:rPr lang="de-DE" dirty="0" smtClean="0"/>
              <a:t>zu überwältigend oder zu verspielt</a:t>
            </a:r>
          </a:p>
          <a:p>
            <a:pPr>
              <a:lnSpc>
                <a:spcPct val="150000"/>
              </a:lnSpc>
              <a:buFont typeface="Symbol" panose="05050102010706020507" pitchFamily="18" charset="2"/>
              <a:buChar char="-"/>
            </a:pPr>
            <a:r>
              <a:rPr lang="de-DE" dirty="0" smtClean="0"/>
              <a:t>Kontext geht verloren</a:t>
            </a:r>
          </a:p>
          <a:p>
            <a:pPr lvl="1">
              <a:lnSpc>
                <a:spcPct val="150000"/>
              </a:lnSpc>
              <a:buFont typeface="Symbol" panose="05050102010706020507" pitchFamily="18" charset="2"/>
              <a:buChar char="-"/>
            </a:pPr>
            <a:r>
              <a:rPr lang="de-DE" dirty="0" smtClean="0"/>
              <a:t>Aufgabe, Überlegung, Code</a:t>
            </a:r>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13</a:t>
            </a:fld>
            <a:endParaRPr lang="de-DE" dirty="0"/>
          </a:p>
        </p:txBody>
      </p:sp>
      <p:sp>
        <p:nvSpPr>
          <p:cNvPr id="5" name="Titel 4"/>
          <p:cNvSpPr>
            <a:spLocks noGrp="1"/>
          </p:cNvSpPr>
          <p:nvPr>
            <p:ph type="title"/>
          </p:nvPr>
        </p:nvSpPr>
        <p:spPr>
          <a:xfrm>
            <a:off x="838200" y="365125"/>
            <a:ext cx="11217442" cy="1325563"/>
          </a:xfrm>
        </p:spPr>
        <p:txBody>
          <a:bodyPr/>
          <a:lstStyle/>
          <a:p>
            <a:r>
              <a:rPr lang="de-DE" dirty="0" smtClean="0">
                <a:solidFill>
                  <a:srgbClr val="FF0000"/>
                </a:solidFill>
              </a:rPr>
              <a:t>Probleme bei IDEs (für Profis und Anfänger)</a:t>
            </a:r>
            <a:endParaRPr lang="de-DE" dirty="0">
              <a:solidFill>
                <a:srgbClr val="FF0000"/>
              </a:solidFill>
            </a:endParaRPr>
          </a:p>
        </p:txBody>
      </p:sp>
      <p:sp>
        <p:nvSpPr>
          <p:cNvPr id="6" name="Inhaltsplatzhalter 1"/>
          <p:cNvSpPr txBox="1">
            <a:spLocks/>
          </p:cNvSpPr>
          <p:nvPr/>
        </p:nvSpPr>
        <p:spPr>
          <a:xfrm>
            <a:off x="6427696" y="3086190"/>
            <a:ext cx="5764304" cy="2860022"/>
          </a:xfrm>
          <a:prstGeom prst="rect">
            <a:avLst/>
          </a:prstGeom>
          <a:solidFill>
            <a:schemeClr val="accent2">
              <a:lumMod val="20000"/>
              <a:lumOff val="80000"/>
            </a:schemeClr>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smtClean="0">
                <a:solidFill>
                  <a:srgbClr val="FF0000"/>
                </a:solidFill>
              </a:rPr>
              <a:t>Folgen für Anfänger:</a:t>
            </a:r>
          </a:p>
          <a:p>
            <a:pPr marL="0" indent="0">
              <a:buNone/>
            </a:pPr>
            <a:r>
              <a:rPr lang="de-DE" dirty="0" smtClean="0"/>
              <a:t>-&gt; </a:t>
            </a:r>
            <a:r>
              <a:rPr lang="de-DE" dirty="0"/>
              <a:t>Falsche persönliche Zielsetzung</a:t>
            </a:r>
          </a:p>
          <a:p>
            <a:pPr marL="0" indent="0">
              <a:buNone/>
            </a:pPr>
            <a:r>
              <a:rPr lang="de-DE" dirty="0"/>
              <a:t>-&gt; mehrere Tools </a:t>
            </a:r>
            <a:r>
              <a:rPr lang="de-DE" dirty="0" smtClean="0"/>
              <a:t>notwendig</a:t>
            </a:r>
            <a:endParaRPr lang="de-DE" dirty="0"/>
          </a:p>
          <a:p>
            <a:pPr marL="0" indent="0">
              <a:buNone/>
            </a:pPr>
            <a:r>
              <a:rPr lang="de-DE" dirty="0"/>
              <a:t>-&gt; Hohe Kognitive Belastung</a:t>
            </a:r>
          </a:p>
          <a:p>
            <a:pPr marL="0" indent="0">
              <a:buNone/>
            </a:pPr>
            <a:r>
              <a:rPr lang="de-DE" dirty="0"/>
              <a:t>-&gt; Mühsames Lernen</a:t>
            </a:r>
          </a:p>
        </p:txBody>
      </p:sp>
    </p:spTree>
    <p:extLst>
      <p:ext uri="{BB962C8B-B14F-4D97-AF65-F5344CB8AC3E}">
        <p14:creationId xmlns:p14="http://schemas.microsoft.com/office/powerpoint/2010/main" val="11017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816768"/>
            <a:ext cx="10515600" cy="4360195"/>
          </a:xfrm>
        </p:spPr>
        <p:txBody>
          <a:bodyPr/>
          <a:lstStyle/>
          <a:p>
            <a:pPr marL="0" indent="0">
              <a:buNone/>
            </a:pPr>
            <a:r>
              <a:rPr lang="de-DE" dirty="0" smtClean="0"/>
              <a:t>Programmieren &gt;&gt; </a:t>
            </a:r>
            <a:r>
              <a:rPr lang="de-DE" dirty="0" err="1" smtClean="0"/>
              <a:t>Coden</a:t>
            </a:r>
            <a:endParaRPr lang="de-DE" dirty="0" smtClean="0"/>
          </a:p>
          <a:p>
            <a:pPr marL="0" indent="0">
              <a:buNone/>
            </a:pPr>
            <a:r>
              <a:rPr lang="de-DE" dirty="0" smtClean="0"/>
              <a:t>	-&gt; </a:t>
            </a:r>
            <a:r>
              <a:rPr lang="de-DE" b="1" dirty="0" smtClean="0"/>
              <a:t>Alle Phasen </a:t>
            </a:r>
            <a:r>
              <a:rPr lang="de-DE" dirty="0" smtClean="0"/>
              <a:t>durchlaufen – von Anfang an</a:t>
            </a:r>
          </a:p>
          <a:p>
            <a:pPr marL="0" indent="0">
              <a:buNone/>
            </a:pPr>
            <a:r>
              <a:rPr lang="de-DE" dirty="0"/>
              <a:t>	</a:t>
            </a:r>
            <a:r>
              <a:rPr lang="de-DE" dirty="0" smtClean="0"/>
              <a:t>-&gt; Überblick behalten</a:t>
            </a:r>
          </a:p>
          <a:p>
            <a:pPr marL="0" indent="0">
              <a:buNone/>
            </a:pPr>
            <a:endParaRPr lang="de-DE" dirty="0" smtClean="0"/>
          </a:p>
          <a:p>
            <a:pPr marL="0" indent="0">
              <a:buNone/>
            </a:pPr>
            <a:r>
              <a:rPr lang="de-DE" dirty="0" smtClean="0"/>
              <a:t>	</a:t>
            </a:r>
            <a:r>
              <a:rPr lang="de-DE" dirty="0" smtClean="0">
                <a:solidFill>
                  <a:srgbClr val="0070C0"/>
                </a:solidFill>
              </a:rPr>
              <a:t>-&gt;  </a:t>
            </a:r>
            <a:r>
              <a:rPr lang="de-DE" sz="4000" dirty="0" smtClean="0">
                <a:solidFill>
                  <a:srgbClr val="0070C0"/>
                </a:solidFill>
              </a:rPr>
              <a:t>Didaktische Konzepte</a:t>
            </a:r>
            <a:endParaRPr lang="de-DE" dirty="0" smtClean="0">
              <a:solidFill>
                <a:srgbClr val="0070C0"/>
              </a:solidFill>
            </a:endParaRPr>
          </a:p>
          <a:p>
            <a:pPr marL="0" indent="0">
              <a:buNone/>
            </a:pPr>
            <a:r>
              <a:rPr lang="de-DE" dirty="0" smtClean="0">
                <a:solidFill>
                  <a:srgbClr val="0070C0"/>
                </a:solidFill>
              </a:rPr>
              <a:t>	-&gt;  </a:t>
            </a:r>
            <a:r>
              <a:rPr lang="de-DE" sz="4000" dirty="0" smtClean="0">
                <a:solidFill>
                  <a:srgbClr val="0070C0"/>
                </a:solidFill>
              </a:rPr>
              <a:t>Unterstützung durch IDE</a:t>
            </a:r>
            <a:endParaRPr lang="de-DE" sz="4000" dirty="0">
              <a:solidFill>
                <a:srgbClr val="0070C0"/>
              </a:solidFill>
            </a:endParaRPr>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14</a:t>
            </a:fld>
            <a:endParaRPr lang="de-DE" dirty="0"/>
          </a:p>
        </p:txBody>
      </p:sp>
      <p:sp>
        <p:nvSpPr>
          <p:cNvPr id="5" name="Titel 4"/>
          <p:cNvSpPr>
            <a:spLocks noGrp="1"/>
          </p:cNvSpPr>
          <p:nvPr>
            <p:ph type="title"/>
          </p:nvPr>
        </p:nvSpPr>
        <p:spPr/>
        <p:txBody>
          <a:bodyPr/>
          <a:lstStyle/>
          <a:p>
            <a:r>
              <a:rPr lang="de-DE" dirty="0" smtClean="0">
                <a:solidFill>
                  <a:srgbClr val="0070C0"/>
                </a:solidFill>
              </a:rPr>
              <a:t>Ziel:     </a:t>
            </a:r>
            <a:r>
              <a:rPr lang="de-DE" dirty="0" smtClean="0"/>
              <a:t>„Richtiges“ Programmieren lernen</a:t>
            </a:r>
            <a:endParaRPr lang="de-DE" dirty="0"/>
          </a:p>
        </p:txBody>
      </p:sp>
    </p:spTree>
    <p:extLst>
      <p:ext uri="{BB962C8B-B14F-4D97-AF65-F5344CB8AC3E}">
        <p14:creationId xmlns:p14="http://schemas.microsoft.com/office/powerpoint/2010/main" val="349156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15</a:t>
            </a:fld>
            <a:endParaRPr lang="de-DE" dirty="0"/>
          </a:p>
        </p:txBody>
      </p:sp>
      <p:sp>
        <p:nvSpPr>
          <p:cNvPr id="5" name="Titel 4"/>
          <p:cNvSpPr>
            <a:spLocks noGrp="1"/>
          </p:cNvSpPr>
          <p:nvPr>
            <p:ph type="title"/>
          </p:nvPr>
        </p:nvSpPr>
        <p:spPr>
          <a:xfrm>
            <a:off x="838199" y="365125"/>
            <a:ext cx="11353801" cy="1325563"/>
          </a:xfrm>
        </p:spPr>
        <p:txBody>
          <a:bodyPr/>
          <a:lstStyle/>
          <a:p>
            <a:r>
              <a:rPr lang="de-DE" dirty="0" smtClean="0">
                <a:solidFill>
                  <a:srgbClr val="0070C0"/>
                </a:solidFill>
              </a:rPr>
              <a:t>Didaktisches Konzept:  </a:t>
            </a:r>
            <a:r>
              <a:rPr lang="de-DE" b="1" dirty="0" smtClean="0">
                <a:solidFill>
                  <a:srgbClr val="0070C0"/>
                </a:solidFill>
              </a:rPr>
              <a:t>5 einfache Schritte</a:t>
            </a:r>
            <a:endParaRPr lang="de-DE" b="1" dirty="0">
              <a:solidFill>
                <a:srgbClr val="0070C0"/>
              </a:solidFill>
            </a:endParaRPr>
          </a:p>
        </p:txBody>
      </p:sp>
      <p:sp>
        <p:nvSpPr>
          <p:cNvPr id="7" name="Inhaltsplatzhalter 6"/>
          <p:cNvSpPr>
            <a:spLocks noGrp="1"/>
          </p:cNvSpPr>
          <p:nvPr>
            <p:ph idx="1"/>
          </p:nvPr>
        </p:nvSpPr>
        <p:spPr/>
        <p:txBody>
          <a:bodyPr/>
          <a:lstStyle/>
          <a:p>
            <a:endParaRPr lang="de-DE" dirty="0"/>
          </a:p>
        </p:txBody>
      </p:sp>
      <p:sp>
        <p:nvSpPr>
          <p:cNvPr id="8" name="Richtungspfeil 7"/>
          <p:cNvSpPr/>
          <p:nvPr/>
        </p:nvSpPr>
        <p:spPr>
          <a:xfrm>
            <a:off x="838200" y="1825625"/>
            <a:ext cx="2521528" cy="1330036"/>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t>L</a:t>
            </a:r>
            <a:r>
              <a:rPr lang="de-DE" sz="5400" dirty="0" smtClean="0"/>
              <a:t>esen</a:t>
            </a:r>
            <a:endParaRPr lang="de-DE" dirty="0"/>
          </a:p>
        </p:txBody>
      </p:sp>
      <p:sp>
        <p:nvSpPr>
          <p:cNvPr id="9" name="Eingekerbter Richtungspfeil 8"/>
          <p:cNvSpPr/>
          <p:nvPr/>
        </p:nvSpPr>
        <p:spPr>
          <a:xfrm>
            <a:off x="2834634" y="1824549"/>
            <a:ext cx="4663446" cy="1330036"/>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solidFill>
                  <a:schemeClr val="bg1"/>
                </a:solidFill>
              </a:rPr>
              <a:t>V</a:t>
            </a:r>
            <a:r>
              <a:rPr lang="de-DE" sz="5400" dirty="0" smtClean="0">
                <a:solidFill>
                  <a:schemeClr val="bg1"/>
                </a:solidFill>
              </a:rPr>
              <a:t>erstehen</a:t>
            </a:r>
            <a:endParaRPr lang="de-DE" sz="5400" dirty="0">
              <a:solidFill>
                <a:schemeClr val="bg1"/>
              </a:solidFill>
            </a:endParaRPr>
          </a:p>
        </p:txBody>
      </p:sp>
      <p:sp>
        <p:nvSpPr>
          <p:cNvPr id="11" name="Eingekerbter Richtungspfeil 10"/>
          <p:cNvSpPr/>
          <p:nvPr/>
        </p:nvSpPr>
        <p:spPr>
          <a:xfrm>
            <a:off x="4974404" y="3353022"/>
            <a:ext cx="5413180" cy="1330036"/>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solidFill>
                  <a:schemeClr val="bg1"/>
                </a:solidFill>
              </a:rPr>
              <a:t>A</a:t>
            </a:r>
            <a:r>
              <a:rPr lang="de-DE" sz="5400" dirty="0" smtClean="0">
                <a:solidFill>
                  <a:schemeClr val="bg1"/>
                </a:solidFill>
              </a:rPr>
              <a:t>ufschreiben</a:t>
            </a:r>
            <a:endParaRPr lang="de-DE" sz="5400" dirty="0">
              <a:solidFill>
                <a:schemeClr val="bg1"/>
              </a:solidFill>
            </a:endParaRPr>
          </a:p>
        </p:txBody>
      </p:sp>
      <p:sp>
        <p:nvSpPr>
          <p:cNvPr id="12" name="Eingekerbter Richtungspfeil 11"/>
          <p:cNvSpPr/>
          <p:nvPr/>
        </p:nvSpPr>
        <p:spPr>
          <a:xfrm>
            <a:off x="7668768" y="4816125"/>
            <a:ext cx="4265325" cy="1330036"/>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solidFill>
                  <a:schemeClr val="bg1"/>
                </a:solidFill>
              </a:rPr>
              <a:t>C</a:t>
            </a:r>
            <a:r>
              <a:rPr lang="de-DE" sz="5400" dirty="0" smtClean="0">
                <a:solidFill>
                  <a:schemeClr val="bg1"/>
                </a:solidFill>
              </a:rPr>
              <a:t>odieren</a:t>
            </a:r>
            <a:endParaRPr lang="de-DE" sz="5400" dirty="0">
              <a:solidFill>
                <a:schemeClr val="bg1"/>
              </a:solidFill>
            </a:endParaRPr>
          </a:p>
        </p:txBody>
      </p:sp>
      <p:grpSp>
        <p:nvGrpSpPr>
          <p:cNvPr id="6" name="Gruppieren 5"/>
          <p:cNvGrpSpPr/>
          <p:nvPr/>
        </p:nvGrpSpPr>
        <p:grpSpPr>
          <a:xfrm>
            <a:off x="838199" y="1824549"/>
            <a:ext cx="10515601" cy="4328367"/>
            <a:chOff x="834135" y="1320087"/>
            <a:chExt cx="10515601" cy="4328367"/>
          </a:xfrm>
        </p:grpSpPr>
        <p:sp>
          <p:nvSpPr>
            <p:cNvPr id="2" name="Abgerundetes Rechteck 1"/>
            <p:cNvSpPr/>
            <p:nvPr/>
          </p:nvSpPr>
          <p:spPr>
            <a:xfrm>
              <a:off x="834135" y="1320087"/>
              <a:ext cx="6414435" cy="133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t>Analyse</a:t>
              </a:r>
              <a:endParaRPr lang="de-DE" dirty="0"/>
            </a:p>
          </p:txBody>
        </p:sp>
        <p:sp>
          <p:nvSpPr>
            <p:cNvPr id="13" name="Abgerundetes Rechteck 12"/>
            <p:cNvSpPr/>
            <p:nvPr/>
          </p:nvSpPr>
          <p:spPr>
            <a:xfrm>
              <a:off x="3606642" y="2848560"/>
              <a:ext cx="6623539" cy="133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t>Design</a:t>
              </a:r>
              <a:endParaRPr lang="de-DE" dirty="0"/>
            </a:p>
          </p:txBody>
        </p:sp>
        <p:sp>
          <p:nvSpPr>
            <p:cNvPr id="14" name="Abgerundetes Rechteck 13"/>
            <p:cNvSpPr/>
            <p:nvPr/>
          </p:nvSpPr>
          <p:spPr>
            <a:xfrm>
              <a:off x="5740243" y="4318418"/>
              <a:ext cx="5609493" cy="133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t>Implementierung</a:t>
              </a:r>
              <a:endParaRPr lang="de-DE" dirty="0"/>
            </a:p>
          </p:txBody>
        </p:sp>
      </p:grpSp>
      <p:sp>
        <p:nvSpPr>
          <p:cNvPr id="10" name="Eingekerbter Richtungspfeil 9"/>
          <p:cNvSpPr/>
          <p:nvPr/>
        </p:nvSpPr>
        <p:spPr>
          <a:xfrm>
            <a:off x="873769" y="3353022"/>
            <a:ext cx="4625110" cy="1330036"/>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solidFill>
                  <a:schemeClr val="bg1"/>
                </a:solidFill>
              </a:rPr>
              <a:t>Ü</a:t>
            </a:r>
            <a:r>
              <a:rPr lang="de-DE" sz="5400" dirty="0" smtClean="0">
                <a:solidFill>
                  <a:schemeClr val="bg1"/>
                </a:solidFill>
              </a:rPr>
              <a:t>berlegen</a:t>
            </a:r>
            <a:endParaRPr lang="de-DE" sz="5400" dirty="0">
              <a:solidFill>
                <a:schemeClr val="bg1"/>
              </a:solidFill>
            </a:endParaRPr>
          </a:p>
        </p:txBody>
      </p:sp>
    </p:spTree>
    <p:extLst>
      <p:ext uri="{BB962C8B-B14F-4D97-AF65-F5344CB8AC3E}">
        <p14:creationId xmlns:p14="http://schemas.microsoft.com/office/powerpoint/2010/main" val="10350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199" y="1825625"/>
            <a:ext cx="11107057" cy="4351338"/>
          </a:xfrm>
        </p:spPr>
        <p:txBody>
          <a:bodyPr>
            <a:normAutofit/>
          </a:bodyPr>
          <a:lstStyle/>
          <a:p>
            <a:pPr marL="0" indent="0">
              <a:buNone/>
            </a:pPr>
            <a:r>
              <a:rPr lang="de-DE" sz="4400" b="1" dirty="0">
                <a:solidFill>
                  <a:srgbClr val="0070C0"/>
                </a:solidFill>
              </a:rPr>
              <a:t>Problemorientierte </a:t>
            </a:r>
            <a:r>
              <a:rPr lang="de-DE" sz="4400" b="1" u="sng" dirty="0">
                <a:solidFill>
                  <a:srgbClr val="0070C0"/>
                </a:solidFill>
              </a:rPr>
              <a:t>Ordnung</a:t>
            </a:r>
            <a:r>
              <a:rPr lang="de-DE" sz="4400" b="1" dirty="0">
                <a:solidFill>
                  <a:srgbClr val="0070C0"/>
                </a:solidFill>
              </a:rPr>
              <a:t> </a:t>
            </a:r>
            <a:r>
              <a:rPr lang="de-DE" sz="4400" b="1" dirty="0" smtClean="0">
                <a:solidFill>
                  <a:srgbClr val="0070C0"/>
                </a:solidFill>
              </a:rPr>
              <a:t>der Lösung</a:t>
            </a:r>
            <a:endParaRPr lang="de-DE" sz="4400" b="1" dirty="0">
              <a:solidFill>
                <a:srgbClr val="0070C0"/>
              </a:solidFill>
            </a:endParaRPr>
          </a:p>
          <a:p>
            <a:pPr marL="0" indent="0">
              <a:buNone/>
            </a:pPr>
            <a:r>
              <a:rPr lang="de-DE" dirty="0" smtClean="0"/>
              <a:t>	</a:t>
            </a:r>
            <a:r>
              <a:rPr lang="de-DE" sz="2400" dirty="0" smtClean="0"/>
              <a:t>ergänzend </a:t>
            </a:r>
            <a:r>
              <a:rPr lang="de-DE" sz="2400" dirty="0"/>
              <a:t>zur Klassen-Orientierten </a:t>
            </a:r>
            <a:r>
              <a:rPr lang="de-DE" sz="2400" dirty="0" smtClean="0"/>
              <a:t>Ordnung</a:t>
            </a:r>
            <a:endParaRPr lang="de-DE" dirty="0" smtClean="0"/>
          </a:p>
          <a:p>
            <a:pPr marL="0" indent="0">
              <a:buNone/>
            </a:pPr>
            <a:endParaRPr lang="de-DE" sz="900" dirty="0"/>
          </a:p>
          <a:p>
            <a:pPr marL="0" indent="0">
              <a:buNone/>
            </a:pPr>
            <a:r>
              <a:rPr lang="de-DE" dirty="0" smtClean="0"/>
              <a:t>- alle Notizen</a:t>
            </a:r>
          </a:p>
          <a:p>
            <a:pPr marL="0" indent="0">
              <a:buNone/>
            </a:pPr>
            <a:r>
              <a:rPr lang="de-DE" dirty="0" smtClean="0"/>
              <a:t>- alle Methoden</a:t>
            </a:r>
          </a:p>
          <a:p>
            <a:pPr>
              <a:buFontTx/>
              <a:buChar char="-"/>
            </a:pPr>
            <a:r>
              <a:rPr lang="de-DE" dirty="0" smtClean="0"/>
              <a:t>alle Variablen</a:t>
            </a:r>
          </a:p>
          <a:p>
            <a:pPr>
              <a:buFontTx/>
              <a:buChar char="-"/>
            </a:pPr>
            <a:r>
              <a:rPr lang="de-DE" dirty="0"/>
              <a:t>a</a:t>
            </a:r>
            <a:r>
              <a:rPr lang="de-DE" dirty="0" smtClean="0"/>
              <a:t>ller Klassen </a:t>
            </a:r>
          </a:p>
          <a:p>
            <a:pPr marL="0" indent="0">
              <a:buNone/>
            </a:pPr>
            <a:endParaRPr lang="de-DE" dirty="0" smtClean="0"/>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16</a:t>
            </a:fld>
            <a:endParaRPr lang="de-DE" dirty="0"/>
          </a:p>
        </p:txBody>
      </p:sp>
      <p:sp>
        <p:nvSpPr>
          <p:cNvPr id="5" name="Titel 4"/>
          <p:cNvSpPr>
            <a:spLocks noGrp="1"/>
          </p:cNvSpPr>
          <p:nvPr>
            <p:ph type="title"/>
          </p:nvPr>
        </p:nvSpPr>
        <p:spPr>
          <a:xfrm>
            <a:off x="838198" y="365125"/>
            <a:ext cx="11353801" cy="1325563"/>
          </a:xfrm>
        </p:spPr>
        <p:txBody>
          <a:bodyPr/>
          <a:lstStyle/>
          <a:p>
            <a:r>
              <a:rPr lang="de-DE" dirty="0" smtClean="0">
                <a:solidFill>
                  <a:srgbClr val="0070C0"/>
                </a:solidFill>
              </a:rPr>
              <a:t>Didaktisches Konzept: </a:t>
            </a:r>
            <a:r>
              <a:rPr lang="de-DE" b="1" dirty="0" smtClean="0">
                <a:solidFill>
                  <a:srgbClr val="0070C0"/>
                </a:solidFill>
              </a:rPr>
              <a:t>FLOW-</a:t>
            </a:r>
            <a:r>
              <a:rPr lang="de-DE" b="1" dirty="0" err="1" smtClean="0">
                <a:solidFill>
                  <a:srgbClr val="0070C0"/>
                </a:solidFill>
              </a:rPr>
              <a:t>Programming</a:t>
            </a:r>
            <a:endParaRPr lang="de-DE" b="1" dirty="0">
              <a:solidFill>
                <a:srgbClr val="0070C0"/>
              </a:solidFill>
            </a:endParaRPr>
          </a:p>
        </p:txBody>
      </p:sp>
      <p:sp>
        <p:nvSpPr>
          <p:cNvPr id="7" name="Textfeld 6"/>
          <p:cNvSpPr txBox="1"/>
          <p:nvPr/>
        </p:nvSpPr>
        <p:spPr>
          <a:xfrm>
            <a:off x="4850063" y="3493889"/>
            <a:ext cx="6315242" cy="2246769"/>
          </a:xfrm>
          <a:prstGeom prst="rect">
            <a:avLst/>
          </a:prstGeom>
          <a:noFill/>
        </p:spPr>
        <p:txBody>
          <a:bodyPr wrap="square" rtlCol="0">
            <a:spAutoFit/>
          </a:bodyPr>
          <a:lstStyle/>
          <a:p>
            <a:r>
              <a:rPr lang="de-DE" sz="2800" dirty="0" smtClean="0">
                <a:solidFill>
                  <a:srgbClr val="0070C0"/>
                </a:solidFill>
                <a:latin typeface="Arial" panose="020B0604020202020204" pitchFamily="34" charset="0"/>
                <a:cs typeface="Arial" panose="020B0604020202020204" pitchFamily="34" charset="0"/>
              </a:rPr>
              <a:t>zur Bearbeitung </a:t>
            </a:r>
            <a:r>
              <a:rPr lang="de-DE" sz="2800" u="sng" dirty="0" smtClean="0">
                <a:solidFill>
                  <a:srgbClr val="0070C0"/>
                </a:solidFill>
                <a:latin typeface="Arial" panose="020B0604020202020204" pitchFamily="34" charset="0"/>
                <a:cs typeface="Arial" panose="020B0604020202020204" pitchFamily="34" charset="0"/>
              </a:rPr>
              <a:t>einer</a:t>
            </a:r>
            <a:r>
              <a:rPr lang="de-DE" sz="2800" dirty="0" smtClean="0">
                <a:solidFill>
                  <a:srgbClr val="0070C0"/>
                </a:solidFill>
                <a:latin typeface="Arial" panose="020B0604020202020204" pitchFamily="34" charset="0"/>
                <a:cs typeface="Arial" panose="020B0604020202020204" pitchFamily="34" charset="0"/>
              </a:rPr>
              <a:t> (Teil-)Aufgabe</a:t>
            </a:r>
          </a:p>
          <a:p>
            <a:endParaRPr lang="de-DE" sz="2800" b="1" dirty="0">
              <a:solidFill>
                <a:srgbClr val="0070C0"/>
              </a:solidFill>
              <a:latin typeface="Arial" panose="020B0604020202020204" pitchFamily="34" charset="0"/>
              <a:cs typeface="Arial" panose="020B0604020202020204" pitchFamily="34" charset="0"/>
            </a:endParaRPr>
          </a:p>
          <a:p>
            <a:r>
              <a:rPr lang="de-DE" sz="2800" b="1" dirty="0" smtClean="0">
                <a:solidFill>
                  <a:srgbClr val="0070C0"/>
                </a:solidFill>
                <a:latin typeface="Arial" panose="020B0604020202020204" pitchFamily="34" charset="0"/>
                <a:cs typeface="Arial" panose="020B0604020202020204" pitchFamily="34" charset="0"/>
              </a:rPr>
              <a:t>Im </a:t>
            </a:r>
            <a:r>
              <a:rPr lang="de-DE" sz="2800" b="1" u="sng" dirty="0" smtClean="0">
                <a:solidFill>
                  <a:srgbClr val="0070C0"/>
                </a:solidFill>
                <a:latin typeface="Arial" panose="020B0604020202020204" pitchFamily="34" charset="0"/>
                <a:cs typeface="Arial" panose="020B0604020202020204" pitchFamily="34" charset="0"/>
              </a:rPr>
              <a:t>gleichen</a:t>
            </a:r>
            <a:r>
              <a:rPr lang="de-DE" sz="2800" b="1" dirty="0" smtClean="0">
                <a:solidFill>
                  <a:srgbClr val="0070C0"/>
                </a:solidFill>
                <a:latin typeface="Arial" panose="020B0604020202020204" pitchFamily="34" charset="0"/>
                <a:cs typeface="Arial" panose="020B0604020202020204" pitchFamily="34" charset="0"/>
              </a:rPr>
              <a:t> Kontext </a:t>
            </a:r>
          </a:p>
          <a:p>
            <a:endParaRPr lang="de-DE" sz="2800" b="1" dirty="0" smtClean="0">
              <a:solidFill>
                <a:srgbClr val="0070C0"/>
              </a:solidFill>
              <a:latin typeface="Arial" panose="020B0604020202020204" pitchFamily="34" charset="0"/>
              <a:cs typeface="Arial" panose="020B0604020202020204" pitchFamily="34" charset="0"/>
            </a:endParaRPr>
          </a:p>
          <a:p>
            <a:r>
              <a:rPr lang="de-DE" sz="2800" b="1" dirty="0" smtClean="0">
                <a:solidFill>
                  <a:srgbClr val="0070C0"/>
                </a:solidFill>
                <a:latin typeface="Arial" panose="020B0604020202020204" pitchFamily="34" charset="0"/>
                <a:cs typeface="Arial" panose="020B0604020202020204" pitchFamily="34" charset="0"/>
              </a:rPr>
              <a:t>Im </a:t>
            </a:r>
            <a:r>
              <a:rPr lang="de-DE" sz="2800" b="1" u="sng" dirty="0" smtClean="0">
                <a:solidFill>
                  <a:srgbClr val="0070C0"/>
                </a:solidFill>
                <a:latin typeface="Arial" panose="020B0604020202020204" pitchFamily="34" charset="0"/>
                <a:cs typeface="Arial" panose="020B0604020202020204" pitchFamily="34" charset="0"/>
              </a:rPr>
              <a:t>gleichen</a:t>
            </a:r>
            <a:r>
              <a:rPr lang="de-DE" sz="2800" b="1" dirty="0" smtClean="0">
                <a:solidFill>
                  <a:srgbClr val="0070C0"/>
                </a:solidFill>
                <a:latin typeface="Arial" panose="020B0604020202020204" pitchFamily="34" charset="0"/>
                <a:cs typeface="Arial" panose="020B0604020202020204" pitchFamily="34" charset="0"/>
              </a:rPr>
              <a:t> Tab</a:t>
            </a:r>
            <a:endParaRPr lang="de-DE" sz="2800" dirty="0">
              <a:latin typeface="Arial" panose="020B0604020202020204" pitchFamily="34" charset="0"/>
              <a:cs typeface="Arial" panose="020B0604020202020204" pitchFamily="34" charset="0"/>
            </a:endParaRPr>
          </a:p>
        </p:txBody>
      </p:sp>
      <p:sp>
        <p:nvSpPr>
          <p:cNvPr id="9" name="Geschweifte Klammer rechts 8"/>
          <p:cNvSpPr/>
          <p:nvPr/>
        </p:nvSpPr>
        <p:spPr>
          <a:xfrm>
            <a:off x="3585412" y="3543356"/>
            <a:ext cx="709863" cy="2208536"/>
          </a:xfrm>
          <a:prstGeom prst="rightBrace">
            <a:avLst>
              <a:gd name="adj1" fmla="val 47316"/>
              <a:gd name="adj2" fmla="val 50545"/>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feld 9"/>
          <p:cNvSpPr txBox="1"/>
          <p:nvPr/>
        </p:nvSpPr>
        <p:spPr>
          <a:xfrm>
            <a:off x="9337710" y="4596022"/>
            <a:ext cx="2711379" cy="769441"/>
          </a:xfrm>
          <a:prstGeom prst="rect">
            <a:avLst/>
          </a:prstGeom>
          <a:noFill/>
        </p:spPr>
        <p:txBody>
          <a:bodyPr wrap="square" rtlCol="0">
            <a:spAutoFit/>
          </a:bodyPr>
          <a:lstStyle/>
          <a:p>
            <a:r>
              <a:rPr lang="de-DE" sz="4400" b="1" dirty="0" smtClean="0">
                <a:solidFill>
                  <a:srgbClr val="0070C0"/>
                </a:solidFill>
                <a:latin typeface="Arial" panose="020B0604020202020204" pitchFamily="34" charset="0"/>
                <a:cs typeface="Arial" panose="020B0604020202020204" pitchFamily="34" charset="0"/>
              </a:rPr>
              <a:t>Im FLOW</a:t>
            </a:r>
            <a:endParaRPr lang="de-DE"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09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fade">
                                      <p:cBhvr>
                                        <p:cTn id="5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650813"/>
            <a:ext cx="10515600" cy="4638301"/>
          </a:xfrm>
        </p:spPr>
        <p:txBody>
          <a:bodyPr>
            <a:normAutofit/>
          </a:bodyPr>
          <a:lstStyle/>
          <a:p>
            <a:pPr marL="228600" lvl="1">
              <a:spcBef>
                <a:spcPts val="1000"/>
              </a:spcBef>
              <a:spcAft>
                <a:spcPts val="600"/>
              </a:spcAft>
              <a:buFont typeface="Wingdings" panose="05000000000000000000" pitchFamily="2" charset="2"/>
              <a:buChar char="ü"/>
            </a:pPr>
            <a:r>
              <a:rPr lang="de-DE" sz="2800" dirty="0">
                <a:solidFill>
                  <a:srgbClr val="0070C0"/>
                </a:solidFill>
              </a:rPr>
              <a:t>Alle 5 </a:t>
            </a:r>
            <a:r>
              <a:rPr lang="de-DE" sz="2800" dirty="0" smtClean="0">
                <a:solidFill>
                  <a:srgbClr val="0070C0"/>
                </a:solidFill>
              </a:rPr>
              <a:t>Schritte (LVÜAC) </a:t>
            </a:r>
            <a:r>
              <a:rPr lang="de-DE" sz="2800" dirty="0" smtClean="0"/>
              <a:t>unterstützen</a:t>
            </a:r>
            <a:endParaRPr lang="de-DE" sz="2800" dirty="0"/>
          </a:p>
          <a:p>
            <a:pPr lvl="1">
              <a:buFont typeface="Wingdings" panose="05000000000000000000" pitchFamily="2" charset="2"/>
              <a:buChar char="ü"/>
            </a:pPr>
            <a:r>
              <a:rPr lang="de-DE" dirty="0"/>
              <a:t>Nicht nur </a:t>
            </a:r>
            <a:r>
              <a:rPr lang="de-DE" dirty="0" smtClean="0"/>
              <a:t>Codieren (in Java)</a:t>
            </a:r>
            <a:endParaRPr lang="de-DE" dirty="0"/>
          </a:p>
          <a:p>
            <a:pPr>
              <a:buFont typeface="Wingdings" panose="05000000000000000000" pitchFamily="2" charset="2"/>
              <a:buChar char="ü"/>
            </a:pPr>
            <a:endParaRPr lang="de-DE" dirty="0" smtClean="0"/>
          </a:p>
          <a:p>
            <a:pPr>
              <a:buFont typeface="Wingdings" panose="05000000000000000000" pitchFamily="2" charset="2"/>
              <a:buChar char="ü"/>
            </a:pPr>
            <a:r>
              <a:rPr lang="de-DE" dirty="0" smtClean="0"/>
              <a:t>Kompletter </a:t>
            </a:r>
            <a:r>
              <a:rPr lang="de-DE" dirty="0" smtClean="0">
                <a:solidFill>
                  <a:srgbClr val="0070C0"/>
                </a:solidFill>
              </a:rPr>
              <a:t>Kontext</a:t>
            </a:r>
            <a:r>
              <a:rPr lang="de-DE" dirty="0" smtClean="0"/>
              <a:t> in </a:t>
            </a:r>
            <a:r>
              <a:rPr lang="de-DE" dirty="0" smtClean="0">
                <a:solidFill>
                  <a:srgbClr val="0070C0"/>
                </a:solidFill>
              </a:rPr>
              <a:t>1 Tool</a:t>
            </a:r>
            <a:endParaRPr lang="de-DE" dirty="0">
              <a:solidFill>
                <a:srgbClr val="0070C0"/>
              </a:solidFill>
            </a:endParaRPr>
          </a:p>
          <a:p>
            <a:pPr lvl="1">
              <a:buFont typeface="Wingdings" panose="05000000000000000000" pitchFamily="2" charset="2"/>
              <a:buChar char="ü"/>
            </a:pPr>
            <a:r>
              <a:rPr lang="de-DE" dirty="0" smtClean="0"/>
              <a:t>Reduzierte Kognitive Belastung</a:t>
            </a:r>
          </a:p>
          <a:p>
            <a:pPr marL="457200" lvl="1" indent="0">
              <a:buNone/>
            </a:pPr>
            <a:endParaRPr lang="de-DE" dirty="0"/>
          </a:p>
          <a:p>
            <a:pPr>
              <a:buFont typeface="Wingdings" panose="05000000000000000000" pitchFamily="2" charset="2"/>
              <a:buChar char="ü"/>
            </a:pPr>
            <a:r>
              <a:rPr lang="de-DE" dirty="0" smtClean="0"/>
              <a:t>Jede (Teil-)Aufgabe im </a:t>
            </a:r>
            <a:r>
              <a:rPr lang="de-DE" dirty="0" smtClean="0">
                <a:solidFill>
                  <a:srgbClr val="0070C0"/>
                </a:solidFill>
              </a:rPr>
              <a:t>Flow </a:t>
            </a:r>
            <a:r>
              <a:rPr lang="de-DE" dirty="0" smtClean="0"/>
              <a:t>bearbeiten</a:t>
            </a:r>
          </a:p>
          <a:p>
            <a:pPr lvl="1">
              <a:buFont typeface="Wingdings" panose="05000000000000000000" pitchFamily="2" charset="2"/>
              <a:buChar char="ü"/>
            </a:pPr>
            <a:r>
              <a:rPr lang="de-DE" dirty="0" smtClean="0"/>
              <a:t>Zusammenhang bleibt erhalten</a:t>
            </a:r>
          </a:p>
          <a:p>
            <a:pPr lvl="1">
              <a:buFont typeface="Wingdings" panose="05000000000000000000" pitchFamily="2" charset="2"/>
              <a:buChar char="ü"/>
            </a:pPr>
            <a:r>
              <a:rPr lang="de-DE" dirty="0" smtClean="0"/>
              <a:t>Arbeitsfluss (</a:t>
            </a:r>
            <a:r>
              <a:rPr lang="de-DE" dirty="0" smtClean="0">
                <a:solidFill>
                  <a:srgbClr val="0070C0"/>
                </a:solidFill>
              </a:rPr>
              <a:t>Flow</a:t>
            </a:r>
            <a:r>
              <a:rPr lang="de-DE" dirty="0" smtClean="0"/>
              <a:t>) bleibt erhalten </a:t>
            </a:r>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17</a:t>
            </a:fld>
            <a:endParaRPr lang="de-DE" dirty="0"/>
          </a:p>
        </p:txBody>
      </p:sp>
      <p:sp>
        <p:nvSpPr>
          <p:cNvPr id="5" name="Titel 4"/>
          <p:cNvSpPr>
            <a:spLocks noGrp="1"/>
          </p:cNvSpPr>
          <p:nvPr>
            <p:ph type="title"/>
          </p:nvPr>
        </p:nvSpPr>
        <p:spPr>
          <a:xfrm>
            <a:off x="838200" y="365125"/>
            <a:ext cx="11075894" cy="1325563"/>
          </a:xfrm>
        </p:spPr>
        <p:txBody>
          <a:bodyPr/>
          <a:lstStyle/>
          <a:p>
            <a:r>
              <a:rPr lang="de-DE" dirty="0" smtClean="0"/>
              <a:t>Didaktische Konzepte -&gt; </a:t>
            </a:r>
            <a:r>
              <a:rPr lang="de-DE" b="1" dirty="0" smtClean="0"/>
              <a:t>IDE 5Code</a:t>
            </a:r>
            <a:endParaRPr lang="de-DE" b="1" dirty="0">
              <a:solidFill>
                <a:srgbClr val="0070C0"/>
              </a:solidFill>
            </a:endParaRPr>
          </a:p>
        </p:txBody>
      </p:sp>
    </p:spTree>
    <p:extLst>
      <p:ext uri="{BB962C8B-B14F-4D97-AF65-F5344CB8AC3E}">
        <p14:creationId xmlns:p14="http://schemas.microsoft.com/office/powerpoint/2010/main" val="697358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smtClean="0"/>
          </a:p>
          <a:p>
            <a:pPr marL="0" indent="0">
              <a:buNone/>
            </a:pPr>
            <a:r>
              <a:rPr lang="de-DE" dirty="0" smtClean="0"/>
              <a:t>Am Fallbeispiel</a:t>
            </a:r>
          </a:p>
          <a:p>
            <a:pPr marL="0" indent="0">
              <a:buNone/>
            </a:pPr>
            <a:r>
              <a:rPr lang="de-DE" sz="2000" dirty="0" smtClean="0"/>
              <a:t>(Praktikumsaufgabe 1. Semester):  </a:t>
            </a:r>
          </a:p>
          <a:p>
            <a:pPr marL="0" indent="0">
              <a:buNone/>
            </a:pPr>
            <a:endParaRPr lang="de-DE" dirty="0"/>
          </a:p>
          <a:p>
            <a:pPr marL="0" indent="0">
              <a:buNone/>
            </a:pPr>
            <a:r>
              <a:rPr lang="de-DE" dirty="0" smtClean="0"/>
              <a:t>	Umsetzung des Spiels </a:t>
            </a:r>
            <a:r>
              <a:rPr lang="de-DE" dirty="0" err="1"/>
              <a:t>Tetris</a:t>
            </a:r>
            <a:endParaRPr lang="de-DE" dirty="0"/>
          </a:p>
          <a:p>
            <a:pPr marL="0" indent="0">
              <a:buNone/>
            </a:pPr>
            <a:endParaRPr lang="de-DE" dirty="0"/>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18</a:t>
            </a:fld>
            <a:endParaRPr lang="de-DE" dirty="0"/>
          </a:p>
        </p:txBody>
      </p:sp>
      <p:sp>
        <p:nvSpPr>
          <p:cNvPr id="5" name="Titel 4"/>
          <p:cNvSpPr>
            <a:spLocks noGrp="1"/>
          </p:cNvSpPr>
          <p:nvPr>
            <p:ph type="title"/>
          </p:nvPr>
        </p:nvSpPr>
        <p:spPr/>
        <p:txBody>
          <a:bodyPr/>
          <a:lstStyle/>
          <a:p>
            <a:r>
              <a:rPr lang="de-DE" dirty="0" smtClean="0">
                <a:solidFill>
                  <a:srgbClr val="0070C0"/>
                </a:solidFill>
              </a:rPr>
              <a:t>Konzept und Funktionalitäten von 5Code</a:t>
            </a:r>
            <a:endParaRPr lang="de-DE" dirty="0">
              <a:solidFill>
                <a:srgbClr val="0070C0"/>
              </a:solidFill>
            </a:endParaRPr>
          </a:p>
        </p:txBody>
      </p:sp>
      <p:pic>
        <p:nvPicPr>
          <p:cNvPr id="6" name="Picture 2" descr="https://upload.wikimedia.org/wikipedia/en/e/e4/Tetris_DOS_19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600" y="2509044"/>
            <a:ext cx="4775199" cy="298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97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19</a:t>
            </a:fld>
            <a:endParaRPr lang="de-DE" dirty="0"/>
          </a:p>
        </p:txBody>
      </p:sp>
      <p:sp>
        <p:nvSpPr>
          <p:cNvPr id="5" name="Titel 4"/>
          <p:cNvSpPr>
            <a:spLocks noGrp="1"/>
          </p:cNvSpPr>
          <p:nvPr>
            <p:ph type="title"/>
          </p:nvPr>
        </p:nvSpPr>
        <p:spPr>
          <a:xfrm>
            <a:off x="838200" y="365125"/>
            <a:ext cx="10880558" cy="1325563"/>
          </a:xfrm>
        </p:spPr>
        <p:txBody>
          <a:bodyPr/>
          <a:lstStyle/>
          <a:p>
            <a:r>
              <a:rPr lang="de-DE" dirty="0" smtClean="0">
                <a:solidFill>
                  <a:srgbClr val="0070C0"/>
                </a:solidFill>
              </a:rPr>
              <a:t>5Code-Konzept: </a:t>
            </a:r>
            <a:r>
              <a:rPr lang="de-DE" b="1" dirty="0" smtClean="0">
                <a:solidFill>
                  <a:srgbClr val="0070C0"/>
                </a:solidFill>
              </a:rPr>
              <a:t>Kompletter Kontext </a:t>
            </a:r>
            <a:endParaRPr lang="de-DE" b="1" dirty="0">
              <a:solidFill>
                <a:srgbClr val="0070C0"/>
              </a:solidFill>
            </a:endParaRPr>
          </a:p>
        </p:txBody>
      </p:sp>
      <p:pic>
        <p:nvPicPr>
          <p:cNvPr id="6" name="Grafik 5"/>
          <p:cNvPicPr>
            <a:picLocks noChangeAspect="1"/>
          </p:cNvPicPr>
          <p:nvPr/>
        </p:nvPicPr>
        <p:blipFill>
          <a:blip r:embed="rId2"/>
          <a:stretch>
            <a:fillRect/>
          </a:stretch>
        </p:blipFill>
        <p:spPr>
          <a:xfrm>
            <a:off x="339997" y="0"/>
            <a:ext cx="11593285" cy="6871400"/>
          </a:xfrm>
          <a:prstGeom prst="rect">
            <a:avLst/>
          </a:prstGeom>
        </p:spPr>
      </p:pic>
      <p:sp>
        <p:nvSpPr>
          <p:cNvPr id="7" name="Richtungspfeil 6"/>
          <p:cNvSpPr/>
          <p:nvPr/>
        </p:nvSpPr>
        <p:spPr>
          <a:xfrm>
            <a:off x="1427747" y="2045618"/>
            <a:ext cx="2334012" cy="106119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t>L</a:t>
            </a:r>
            <a:r>
              <a:rPr lang="de-DE" sz="5400" dirty="0" smtClean="0"/>
              <a:t>esen</a:t>
            </a:r>
            <a:endParaRPr lang="de-DE" dirty="0"/>
          </a:p>
        </p:txBody>
      </p:sp>
      <p:sp>
        <p:nvSpPr>
          <p:cNvPr id="8" name="Eingekerbter Richtungspfeil 7"/>
          <p:cNvSpPr/>
          <p:nvPr/>
        </p:nvSpPr>
        <p:spPr>
          <a:xfrm>
            <a:off x="7251031" y="4786157"/>
            <a:ext cx="3914274" cy="106119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solidFill>
                  <a:schemeClr val="bg1"/>
                </a:solidFill>
              </a:rPr>
              <a:t>C</a:t>
            </a:r>
            <a:r>
              <a:rPr lang="de-DE" sz="5400" dirty="0" smtClean="0">
                <a:solidFill>
                  <a:schemeClr val="bg1"/>
                </a:solidFill>
              </a:rPr>
              <a:t>odieren</a:t>
            </a:r>
            <a:endParaRPr lang="de-DE" sz="5400" dirty="0">
              <a:solidFill>
                <a:schemeClr val="bg1"/>
              </a:solidFill>
            </a:endParaRPr>
          </a:p>
        </p:txBody>
      </p:sp>
      <p:sp>
        <p:nvSpPr>
          <p:cNvPr id="9" name="Eingekerbter Richtungspfeil 8"/>
          <p:cNvSpPr/>
          <p:nvPr/>
        </p:nvSpPr>
        <p:spPr>
          <a:xfrm>
            <a:off x="643335" y="3568793"/>
            <a:ext cx="4307619" cy="106119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solidFill>
                  <a:schemeClr val="bg1"/>
                </a:solidFill>
              </a:rPr>
              <a:t>V</a:t>
            </a:r>
            <a:r>
              <a:rPr lang="de-DE" sz="5400" dirty="0" smtClean="0">
                <a:solidFill>
                  <a:schemeClr val="bg1"/>
                </a:solidFill>
              </a:rPr>
              <a:t>erstehen</a:t>
            </a:r>
            <a:endParaRPr lang="de-DE" sz="5400" dirty="0">
              <a:solidFill>
                <a:schemeClr val="bg1"/>
              </a:solidFill>
            </a:endParaRPr>
          </a:p>
        </p:txBody>
      </p:sp>
      <p:sp>
        <p:nvSpPr>
          <p:cNvPr id="10" name="Eingekerbter Richtungspfeil 9"/>
          <p:cNvSpPr/>
          <p:nvPr/>
        </p:nvSpPr>
        <p:spPr>
          <a:xfrm>
            <a:off x="6873117" y="1855593"/>
            <a:ext cx="4281159" cy="106119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solidFill>
                  <a:schemeClr val="bg1"/>
                </a:solidFill>
              </a:rPr>
              <a:t>Ü</a:t>
            </a:r>
            <a:r>
              <a:rPr lang="de-DE" sz="5400" dirty="0" smtClean="0">
                <a:solidFill>
                  <a:schemeClr val="bg1"/>
                </a:solidFill>
              </a:rPr>
              <a:t>berlegen</a:t>
            </a:r>
            <a:endParaRPr lang="de-DE" sz="5400" dirty="0">
              <a:solidFill>
                <a:schemeClr val="bg1"/>
              </a:solidFill>
            </a:endParaRPr>
          </a:p>
        </p:txBody>
      </p:sp>
      <p:sp>
        <p:nvSpPr>
          <p:cNvPr id="11" name="Eingekerbter Richtungspfeil 10"/>
          <p:cNvSpPr/>
          <p:nvPr/>
        </p:nvSpPr>
        <p:spPr>
          <a:xfrm>
            <a:off x="6482311" y="3321184"/>
            <a:ext cx="5004646" cy="106119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smtClean="0">
                <a:solidFill>
                  <a:schemeClr val="bg1"/>
                </a:solidFill>
              </a:rPr>
              <a:t>A</a:t>
            </a:r>
            <a:r>
              <a:rPr lang="de-DE" sz="5400" dirty="0" smtClean="0">
                <a:solidFill>
                  <a:schemeClr val="bg1"/>
                </a:solidFill>
              </a:rPr>
              <a:t>ufschreiben</a:t>
            </a:r>
            <a:endParaRPr lang="de-DE" sz="5400" dirty="0">
              <a:solidFill>
                <a:schemeClr val="bg1"/>
              </a:solidFill>
            </a:endParaRPr>
          </a:p>
        </p:txBody>
      </p:sp>
    </p:spTree>
    <p:extLst>
      <p:ext uri="{BB962C8B-B14F-4D97-AF65-F5344CB8AC3E}">
        <p14:creationId xmlns:p14="http://schemas.microsoft.com/office/powerpoint/2010/main" val="11951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Problemstellung</a:t>
            </a:r>
          </a:p>
          <a:p>
            <a:r>
              <a:rPr lang="de-DE" dirty="0" smtClean="0"/>
              <a:t>Bestehende Angebote</a:t>
            </a:r>
          </a:p>
          <a:p>
            <a:endParaRPr lang="de-DE" dirty="0" smtClean="0"/>
          </a:p>
          <a:p>
            <a:r>
              <a:rPr lang="de-DE" dirty="0" smtClean="0">
                <a:solidFill>
                  <a:srgbClr val="00B0F0"/>
                </a:solidFill>
              </a:rPr>
              <a:t>Didaktisches Konzept</a:t>
            </a:r>
          </a:p>
          <a:p>
            <a:pPr lvl="1"/>
            <a:r>
              <a:rPr lang="de-DE" dirty="0" smtClean="0">
                <a:solidFill>
                  <a:srgbClr val="0070C0"/>
                </a:solidFill>
              </a:rPr>
              <a:t>5 Schritte</a:t>
            </a:r>
          </a:p>
          <a:p>
            <a:pPr lvl="1"/>
            <a:r>
              <a:rPr lang="de-DE" dirty="0" smtClean="0">
                <a:solidFill>
                  <a:srgbClr val="0070C0"/>
                </a:solidFill>
              </a:rPr>
              <a:t>Flow erhalten</a:t>
            </a:r>
          </a:p>
          <a:p>
            <a:pPr marL="0" indent="0">
              <a:buNone/>
            </a:pPr>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2</a:t>
            </a:fld>
            <a:endParaRPr lang="de-DE" dirty="0"/>
          </a:p>
        </p:txBody>
      </p:sp>
      <p:sp>
        <p:nvSpPr>
          <p:cNvPr id="5" name="Titel 4"/>
          <p:cNvSpPr>
            <a:spLocks noGrp="1"/>
          </p:cNvSpPr>
          <p:nvPr>
            <p:ph type="title"/>
          </p:nvPr>
        </p:nvSpPr>
        <p:spPr/>
        <p:txBody>
          <a:bodyPr/>
          <a:lstStyle/>
          <a:p>
            <a:r>
              <a:rPr lang="de-DE" dirty="0" smtClean="0"/>
              <a:t>Agenda</a:t>
            </a:r>
            <a:endParaRPr lang="de-DE" dirty="0"/>
          </a:p>
        </p:txBody>
      </p:sp>
      <p:sp>
        <p:nvSpPr>
          <p:cNvPr id="6" name="Inhaltsplatzhalter 1"/>
          <p:cNvSpPr txBox="1">
            <a:spLocks/>
          </p:cNvSpPr>
          <p:nvPr/>
        </p:nvSpPr>
        <p:spPr>
          <a:xfrm>
            <a:off x="5486399" y="3582987"/>
            <a:ext cx="5762625"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B0F0"/>
                </a:solidFill>
              </a:rPr>
              <a:t>5Code als IDE für dieses Konzept</a:t>
            </a:r>
          </a:p>
          <a:p>
            <a:pPr lvl="1"/>
            <a:r>
              <a:rPr lang="de-DE" dirty="0" smtClean="0">
                <a:solidFill>
                  <a:srgbClr val="0070C0"/>
                </a:solidFill>
              </a:rPr>
              <a:t>Features und Highlights</a:t>
            </a:r>
            <a:endParaRPr lang="de-DE" dirty="0">
              <a:solidFill>
                <a:srgbClr val="0070C0"/>
              </a:solidFill>
            </a:endParaRP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29556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stretch>
            <a:fillRect/>
          </a:stretch>
        </p:blipFill>
        <p:spPr>
          <a:xfrm>
            <a:off x="862262" y="1392293"/>
            <a:ext cx="10534650" cy="4991100"/>
          </a:xfrm>
          <a:prstGeom prst="rect">
            <a:avLst/>
          </a:prstGeom>
        </p:spPr>
      </p:pic>
      <p:sp>
        <p:nvSpPr>
          <p:cNvPr id="2" name="Inhaltsplatzhalter 1"/>
          <p:cNvSpPr>
            <a:spLocks noGrp="1"/>
          </p:cNvSpPr>
          <p:nvPr>
            <p:ph idx="1"/>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20</a:t>
            </a:fld>
            <a:endParaRPr lang="de-DE" dirty="0"/>
          </a:p>
        </p:txBody>
      </p:sp>
      <p:sp>
        <p:nvSpPr>
          <p:cNvPr id="5" name="Titel 4"/>
          <p:cNvSpPr>
            <a:spLocks noGrp="1"/>
          </p:cNvSpPr>
          <p:nvPr>
            <p:ph type="title"/>
          </p:nvPr>
        </p:nvSpPr>
        <p:spPr/>
        <p:txBody>
          <a:bodyPr/>
          <a:lstStyle/>
          <a:p>
            <a:r>
              <a:rPr lang="de-DE" dirty="0"/>
              <a:t>5Code – Konzept: </a:t>
            </a:r>
            <a:r>
              <a:rPr lang="de-DE" b="1" dirty="0">
                <a:solidFill>
                  <a:srgbClr val="0070C0"/>
                </a:solidFill>
              </a:rPr>
              <a:t>Flow-</a:t>
            </a:r>
            <a:r>
              <a:rPr lang="de-DE" b="1" dirty="0" err="1">
                <a:solidFill>
                  <a:srgbClr val="0070C0"/>
                </a:solidFill>
              </a:rPr>
              <a:t>Programming</a:t>
            </a:r>
            <a:endParaRPr lang="de-DE" dirty="0"/>
          </a:p>
        </p:txBody>
      </p:sp>
      <p:sp>
        <p:nvSpPr>
          <p:cNvPr id="7" name="Textfeld 6"/>
          <p:cNvSpPr txBox="1"/>
          <p:nvPr/>
        </p:nvSpPr>
        <p:spPr>
          <a:xfrm>
            <a:off x="1899080" y="2925262"/>
            <a:ext cx="1741714" cy="1384995"/>
          </a:xfrm>
          <a:prstGeom prst="rect">
            <a:avLst/>
          </a:prstGeom>
          <a:solidFill>
            <a:schemeClr val="accent1">
              <a:lumMod val="20000"/>
              <a:lumOff val="80000"/>
            </a:schemeClr>
          </a:solidFill>
        </p:spPr>
        <p:txBody>
          <a:bodyPr wrap="square" rtlCol="0">
            <a:spAutoFit/>
          </a:bodyPr>
          <a:lstStyle/>
          <a:p>
            <a:endParaRPr lang="de-DE" sz="2800" b="1" dirty="0" smtClean="0">
              <a:solidFill>
                <a:srgbClr val="0070C0"/>
              </a:solidFill>
            </a:endParaRPr>
          </a:p>
          <a:p>
            <a:r>
              <a:rPr lang="de-DE" sz="2800" b="1" dirty="0" smtClean="0">
                <a:solidFill>
                  <a:srgbClr val="0070C0"/>
                </a:solidFill>
              </a:rPr>
              <a:t>  Aufgabe</a:t>
            </a:r>
          </a:p>
          <a:p>
            <a:endParaRPr lang="de-DE" sz="2800" b="1" dirty="0">
              <a:solidFill>
                <a:srgbClr val="0070C0"/>
              </a:solidFill>
            </a:endParaRPr>
          </a:p>
        </p:txBody>
      </p:sp>
      <p:sp>
        <p:nvSpPr>
          <p:cNvPr id="8" name="Textfeld 7"/>
          <p:cNvSpPr txBox="1"/>
          <p:nvPr/>
        </p:nvSpPr>
        <p:spPr>
          <a:xfrm>
            <a:off x="9257347" y="1452453"/>
            <a:ext cx="1944341" cy="1384995"/>
          </a:xfrm>
          <a:prstGeom prst="rect">
            <a:avLst/>
          </a:prstGeom>
          <a:solidFill>
            <a:schemeClr val="accent1">
              <a:lumMod val="20000"/>
              <a:lumOff val="80000"/>
            </a:schemeClr>
          </a:solidFill>
        </p:spPr>
        <p:txBody>
          <a:bodyPr wrap="square" rtlCol="0">
            <a:spAutoFit/>
          </a:bodyPr>
          <a:lstStyle/>
          <a:p>
            <a:endParaRPr lang="de-DE" sz="2800" b="1" dirty="0" smtClean="0">
              <a:solidFill>
                <a:srgbClr val="0070C0"/>
              </a:solidFill>
            </a:endParaRPr>
          </a:p>
          <a:p>
            <a:r>
              <a:rPr lang="de-DE" sz="2800" b="1" dirty="0" smtClean="0">
                <a:solidFill>
                  <a:srgbClr val="0070C0"/>
                </a:solidFill>
              </a:rPr>
              <a:t>  Textblock</a:t>
            </a:r>
          </a:p>
          <a:p>
            <a:endParaRPr lang="de-DE" sz="2800" b="1" dirty="0">
              <a:solidFill>
                <a:srgbClr val="0070C0"/>
              </a:solidFill>
            </a:endParaRPr>
          </a:p>
        </p:txBody>
      </p:sp>
      <p:sp>
        <p:nvSpPr>
          <p:cNvPr id="9" name="Textfeld 8"/>
          <p:cNvSpPr txBox="1"/>
          <p:nvPr/>
        </p:nvSpPr>
        <p:spPr>
          <a:xfrm>
            <a:off x="7187627" y="3081464"/>
            <a:ext cx="2052626" cy="1384995"/>
          </a:xfrm>
          <a:prstGeom prst="rect">
            <a:avLst/>
          </a:prstGeom>
          <a:solidFill>
            <a:schemeClr val="accent1">
              <a:lumMod val="20000"/>
              <a:lumOff val="80000"/>
            </a:schemeClr>
          </a:solidFill>
        </p:spPr>
        <p:txBody>
          <a:bodyPr wrap="square" rtlCol="0">
            <a:spAutoFit/>
          </a:bodyPr>
          <a:lstStyle/>
          <a:p>
            <a:endParaRPr lang="de-DE" sz="2800" b="1" dirty="0" smtClean="0">
              <a:solidFill>
                <a:srgbClr val="0070C0"/>
              </a:solidFill>
            </a:endParaRPr>
          </a:p>
          <a:p>
            <a:r>
              <a:rPr lang="de-DE" sz="2800" b="1" dirty="0" smtClean="0">
                <a:solidFill>
                  <a:srgbClr val="0070C0"/>
                </a:solidFill>
              </a:rPr>
              <a:t>  Codeblock</a:t>
            </a:r>
          </a:p>
          <a:p>
            <a:endParaRPr lang="de-DE" sz="2800" b="1" dirty="0">
              <a:solidFill>
                <a:srgbClr val="0070C0"/>
              </a:solidFill>
            </a:endParaRPr>
          </a:p>
        </p:txBody>
      </p:sp>
      <p:sp>
        <p:nvSpPr>
          <p:cNvPr id="10" name="Textfeld 9"/>
          <p:cNvSpPr txBox="1"/>
          <p:nvPr/>
        </p:nvSpPr>
        <p:spPr>
          <a:xfrm>
            <a:off x="7187626" y="4662186"/>
            <a:ext cx="2052627" cy="1384995"/>
          </a:xfrm>
          <a:prstGeom prst="rect">
            <a:avLst/>
          </a:prstGeom>
          <a:solidFill>
            <a:schemeClr val="accent1">
              <a:lumMod val="20000"/>
              <a:lumOff val="80000"/>
            </a:schemeClr>
          </a:solidFill>
        </p:spPr>
        <p:txBody>
          <a:bodyPr wrap="square" rtlCol="0">
            <a:spAutoFit/>
          </a:bodyPr>
          <a:lstStyle/>
          <a:p>
            <a:endParaRPr lang="de-DE" sz="2800" b="1" dirty="0" smtClean="0">
              <a:solidFill>
                <a:srgbClr val="0070C0"/>
              </a:solidFill>
            </a:endParaRPr>
          </a:p>
          <a:p>
            <a:r>
              <a:rPr lang="de-DE" sz="2800" b="1" dirty="0" smtClean="0">
                <a:solidFill>
                  <a:srgbClr val="0070C0"/>
                </a:solidFill>
              </a:rPr>
              <a:t>  Codeblock</a:t>
            </a:r>
          </a:p>
          <a:p>
            <a:endParaRPr lang="de-DE" sz="2800" b="1" dirty="0">
              <a:solidFill>
                <a:srgbClr val="0070C0"/>
              </a:solidFill>
            </a:endParaRPr>
          </a:p>
        </p:txBody>
      </p:sp>
      <p:pic>
        <p:nvPicPr>
          <p:cNvPr id="6" name="Grafik 5"/>
          <p:cNvPicPr>
            <a:picLocks noChangeAspect="1"/>
          </p:cNvPicPr>
          <p:nvPr/>
        </p:nvPicPr>
        <p:blipFill>
          <a:blip r:embed="rId2"/>
          <a:stretch>
            <a:fillRect/>
          </a:stretch>
        </p:blipFill>
        <p:spPr>
          <a:xfrm>
            <a:off x="850232" y="1377282"/>
            <a:ext cx="10534650" cy="4991100"/>
          </a:xfrm>
          <a:prstGeom prst="rect">
            <a:avLst/>
          </a:prstGeom>
        </p:spPr>
      </p:pic>
      <p:sp>
        <p:nvSpPr>
          <p:cNvPr id="12" name="Ellipse 11"/>
          <p:cNvSpPr/>
          <p:nvPr/>
        </p:nvSpPr>
        <p:spPr>
          <a:xfrm>
            <a:off x="9065293" y="2936095"/>
            <a:ext cx="1540042" cy="44358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9153358" y="4495216"/>
            <a:ext cx="1540042" cy="44358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5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a:stretch>
            <a:fillRect/>
          </a:stretch>
        </p:blipFill>
        <p:spPr>
          <a:xfrm>
            <a:off x="864770" y="3201771"/>
            <a:ext cx="4840870" cy="957726"/>
          </a:xfrm>
          <a:prstGeom prst="rect">
            <a:avLst/>
          </a:prstGeom>
        </p:spPr>
      </p:pic>
      <p:sp>
        <p:nvSpPr>
          <p:cNvPr id="2" name="Inhaltsplatzhalter 1"/>
          <p:cNvSpPr>
            <a:spLocks noGrp="1"/>
          </p:cNvSpPr>
          <p:nvPr>
            <p:ph idx="1"/>
          </p:nvPr>
        </p:nvSpPr>
        <p:spPr>
          <a:xfrm>
            <a:off x="838198" y="1326813"/>
            <a:ext cx="4982029" cy="4351338"/>
          </a:xfrm>
        </p:spPr>
        <p:txBody>
          <a:bodyPr>
            <a:normAutofit/>
          </a:bodyPr>
          <a:lstStyle/>
          <a:p>
            <a:pPr marL="0" indent="0">
              <a:buNone/>
            </a:pPr>
            <a:endParaRPr lang="de-DE" dirty="0" smtClean="0"/>
          </a:p>
          <a:p>
            <a:pPr marL="0" indent="0">
              <a:buNone/>
            </a:pPr>
            <a:r>
              <a:rPr lang="de-DE" dirty="0" smtClean="0">
                <a:solidFill>
                  <a:srgbClr val="0070C0"/>
                </a:solidFill>
              </a:rPr>
              <a:t>Text – Markierung</a:t>
            </a:r>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21</a:t>
            </a:fld>
            <a:endParaRPr lang="de-DE" dirty="0"/>
          </a:p>
        </p:txBody>
      </p:sp>
      <p:sp>
        <p:nvSpPr>
          <p:cNvPr id="5" name="Titel 4"/>
          <p:cNvSpPr>
            <a:spLocks noGrp="1"/>
          </p:cNvSpPr>
          <p:nvPr>
            <p:ph type="title"/>
          </p:nvPr>
        </p:nvSpPr>
        <p:spPr>
          <a:xfrm>
            <a:off x="838199" y="365125"/>
            <a:ext cx="11121571" cy="1325563"/>
          </a:xfrm>
        </p:spPr>
        <p:txBody>
          <a:bodyPr/>
          <a:lstStyle/>
          <a:p>
            <a:r>
              <a:rPr lang="de-DE" dirty="0" smtClean="0"/>
              <a:t>								</a:t>
            </a:r>
            <a:endParaRPr lang="de-DE" dirty="0"/>
          </a:p>
        </p:txBody>
      </p:sp>
      <p:pic>
        <p:nvPicPr>
          <p:cNvPr id="14" name="Grafik 13"/>
          <p:cNvPicPr>
            <a:picLocks noChangeAspect="1"/>
          </p:cNvPicPr>
          <p:nvPr/>
        </p:nvPicPr>
        <p:blipFill>
          <a:blip r:embed="rId3"/>
          <a:stretch>
            <a:fillRect/>
          </a:stretch>
        </p:blipFill>
        <p:spPr>
          <a:xfrm>
            <a:off x="866774" y="2568972"/>
            <a:ext cx="5267325" cy="1571625"/>
          </a:xfrm>
          <a:prstGeom prst="rect">
            <a:avLst/>
          </a:prstGeom>
        </p:spPr>
      </p:pic>
      <p:pic>
        <p:nvPicPr>
          <p:cNvPr id="11" name="Grafik 10"/>
          <p:cNvPicPr>
            <a:picLocks noChangeAspect="1"/>
          </p:cNvPicPr>
          <p:nvPr/>
        </p:nvPicPr>
        <p:blipFill>
          <a:blip r:embed="rId4"/>
          <a:stretch>
            <a:fillRect/>
          </a:stretch>
        </p:blipFill>
        <p:spPr>
          <a:xfrm>
            <a:off x="838199" y="3111283"/>
            <a:ext cx="11353801" cy="1114425"/>
          </a:xfrm>
          <a:prstGeom prst="rect">
            <a:avLst/>
          </a:prstGeom>
        </p:spPr>
      </p:pic>
      <p:sp>
        <p:nvSpPr>
          <p:cNvPr id="15" name="Textfeld 14"/>
          <p:cNvSpPr txBox="1"/>
          <p:nvPr/>
        </p:nvSpPr>
        <p:spPr>
          <a:xfrm>
            <a:off x="6005997" y="4404580"/>
            <a:ext cx="6081873" cy="1815882"/>
          </a:xfrm>
          <a:prstGeom prst="rect">
            <a:avLst/>
          </a:prstGeom>
          <a:solidFill>
            <a:schemeClr val="accent1">
              <a:lumMod val="20000"/>
              <a:lumOff val="80000"/>
            </a:schemeClr>
          </a:solidFill>
          <a:ln>
            <a:solidFill>
              <a:srgbClr val="0070C0"/>
            </a:solidFill>
          </a:ln>
        </p:spPr>
        <p:txBody>
          <a:bodyPr wrap="square" rtlCol="0">
            <a:spAutoFit/>
          </a:bodyPr>
          <a:lstStyle/>
          <a:p>
            <a:r>
              <a:rPr lang="de-DE" sz="2800" dirty="0" smtClean="0">
                <a:solidFill>
                  <a:srgbClr val="0070C0"/>
                </a:solidFill>
                <a:latin typeface="Arial" panose="020B0604020202020204" pitchFamily="34" charset="0"/>
                <a:cs typeface="Arial" panose="020B0604020202020204" pitchFamily="34" charset="0"/>
              </a:rPr>
              <a:t>  </a:t>
            </a:r>
            <a:r>
              <a:rPr lang="de-DE" sz="2800" dirty="0" err="1" smtClean="0">
                <a:solidFill>
                  <a:srgbClr val="0070C0"/>
                </a:solidFill>
                <a:latin typeface="Arial" panose="020B0604020202020204" pitchFamily="34" charset="0"/>
                <a:cs typeface="Arial" panose="020B0604020202020204" pitchFamily="34" charset="0"/>
              </a:rPr>
              <a:t>Copy&amp;Paste</a:t>
            </a:r>
            <a:r>
              <a:rPr lang="de-DE" sz="2800" dirty="0" smtClean="0">
                <a:solidFill>
                  <a:srgbClr val="0070C0"/>
                </a:solidFill>
                <a:latin typeface="Arial" panose="020B0604020202020204" pitchFamily="34" charset="0"/>
                <a:cs typeface="Arial" panose="020B0604020202020204" pitchFamily="34" charset="0"/>
              </a:rPr>
              <a:t>  (kaum Arbeit!)</a:t>
            </a:r>
          </a:p>
          <a:p>
            <a:endParaRPr lang="de-DE" sz="2800" dirty="0" smtClean="0">
              <a:solidFill>
                <a:srgbClr val="0070C0"/>
              </a:solidFill>
              <a:latin typeface="Arial" panose="020B0604020202020204" pitchFamily="34" charset="0"/>
              <a:cs typeface="Arial" panose="020B0604020202020204" pitchFamily="34" charset="0"/>
            </a:endParaRPr>
          </a:p>
          <a:p>
            <a:r>
              <a:rPr lang="de-DE" sz="2800" dirty="0">
                <a:solidFill>
                  <a:srgbClr val="0070C0"/>
                </a:solidFill>
                <a:latin typeface="Arial" panose="020B0604020202020204" pitchFamily="34" charset="0"/>
                <a:cs typeface="Arial" panose="020B0604020202020204" pitchFamily="34" charset="0"/>
              </a:rPr>
              <a:t> </a:t>
            </a:r>
            <a:r>
              <a:rPr lang="de-DE" sz="2800" dirty="0" smtClean="0">
                <a:solidFill>
                  <a:srgbClr val="0070C0"/>
                </a:solidFill>
                <a:latin typeface="Arial" panose="020B0604020202020204" pitchFamily="34" charset="0"/>
                <a:cs typeface="Arial" panose="020B0604020202020204" pitchFamily="34" charset="0"/>
              </a:rPr>
              <a:t> als Start für eigenen Lösungstext</a:t>
            </a:r>
            <a:endParaRPr lang="de-DE" dirty="0">
              <a:solidFill>
                <a:srgbClr val="0070C0"/>
              </a:solidFill>
              <a:latin typeface="Arial" panose="020B0604020202020204" pitchFamily="34" charset="0"/>
              <a:cs typeface="Arial" panose="020B0604020202020204" pitchFamily="34" charset="0"/>
            </a:endParaRPr>
          </a:p>
          <a:p>
            <a:r>
              <a:rPr lang="de-DE" sz="2800" dirty="0">
                <a:solidFill>
                  <a:srgbClr val="0070C0"/>
                </a:solidFill>
                <a:latin typeface="Arial" panose="020B0604020202020204" pitchFamily="34" charset="0"/>
                <a:cs typeface="Arial" panose="020B0604020202020204" pitchFamily="34" charset="0"/>
              </a:rPr>
              <a:t> </a:t>
            </a:r>
            <a:r>
              <a:rPr lang="de-DE" sz="2800" dirty="0" smtClean="0">
                <a:solidFill>
                  <a:srgbClr val="0070C0"/>
                </a:solidFill>
                <a:latin typeface="Arial" panose="020B0604020202020204" pitchFamily="34" charset="0"/>
                <a:cs typeface="Arial" panose="020B0604020202020204" pitchFamily="34" charset="0"/>
              </a:rPr>
              <a:t> -&gt; selber ergänzen, modifizieren</a:t>
            </a:r>
          </a:p>
        </p:txBody>
      </p:sp>
      <p:sp>
        <p:nvSpPr>
          <p:cNvPr id="12" name="Richtungspfeil 11"/>
          <p:cNvSpPr/>
          <p:nvPr/>
        </p:nvSpPr>
        <p:spPr>
          <a:xfrm>
            <a:off x="864770" y="691397"/>
            <a:ext cx="2445169" cy="70588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t>L</a:t>
            </a:r>
            <a:r>
              <a:rPr lang="de-DE" sz="4400" dirty="0" smtClean="0"/>
              <a:t>esen</a:t>
            </a:r>
            <a:endParaRPr lang="de-DE" sz="1400" dirty="0"/>
          </a:p>
        </p:txBody>
      </p:sp>
      <p:sp>
        <p:nvSpPr>
          <p:cNvPr id="16" name="Eingekerbter Richtungspfeil 15"/>
          <p:cNvSpPr/>
          <p:nvPr/>
        </p:nvSpPr>
        <p:spPr>
          <a:xfrm>
            <a:off x="3086177" y="691396"/>
            <a:ext cx="3925848" cy="7058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V</a:t>
            </a:r>
            <a:r>
              <a:rPr lang="de-DE" sz="4400" dirty="0" smtClean="0">
                <a:solidFill>
                  <a:schemeClr val="bg1"/>
                </a:solidFill>
              </a:rPr>
              <a:t>erstehen</a:t>
            </a:r>
            <a:endParaRPr lang="de-DE" sz="4400" dirty="0">
              <a:solidFill>
                <a:schemeClr val="bg1"/>
              </a:solidFill>
            </a:endParaRPr>
          </a:p>
        </p:txBody>
      </p:sp>
      <p:sp>
        <p:nvSpPr>
          <p:cNvPr id="17" name="Inhaltsplatzhalter 1"/>
          <p:cNvSpPr txBox="1">
            <a:spLocks/>
          </p:cNvSpPr>
          <p:nvPr/>
        </p:nvSpPr>
        <p:spPr>
          <a:xfrm>
            <a:off x="6555920" y="1326813"/>
            <a:ext cx="49820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smtClean="0"/>
          </a:p>
          <a:p>
            <a:pPr marL="0" indent="0">
              <a:buFont typeface="Arial" panose="020B0604020202020204" pitchFamily="34" charset="0"/>
              <a:buNone/>
            </a:pPr>
            <a:r>
              <a:rPr lang="de-DE" dirty="0" smtClean="0">
                <a:solidFill>
                  <a:srgbClr val="0070C0"/>
                </a:solidFill>
              </a:rPr>
              <a:t>-&gt; Direkte Übertragung in einen eigenen Text-Block im Lösungsbereich</a:t>
            </a:r>
          </a:p>
        </p:txBody>
      </p:sp>
    </p:spTree>
    <p:extLst>
      <p:ext uri="{BB962C8B-B14F-4D97-AF65-F5344CB8AC3E}">
        <p14:creationId xmlns:p14="http://schemas.microsoft.com/office/powerpoint/2010/main" val="213345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fade">
                                      <p:cBhvr>
                                        <p:cTn id="20" dur="500"/>
                                        <p:tgtEl>
                                          <p:spTgt spid="1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837661"/>
            <a:ext cx="10515600" cy="4351338"/>
          </a:xfrm>
        </p:spPr>
        <p:txBody>
          <a:bodyPr>
            <a:normAutofit/>
          </a:bodyPr>
          <a:lstStyle/>
          <a:p>
            <a:pPr marL="0" indent="0">
              <a:buNone/>
            </a:pPr>
            <a:r>
              <a:rPr lang="de-DE" sz="4000" dirty="0">
                <a:solidFill>
                  <a:srgbClr val="0070C0"/>
                </a:solidFill>
              </a:rPr>
              <a:t>Verknüpfungen </a:t>
            </a:r>
            <a:r>
              <a:rPr lang="de-DE" sz="4000" dirty="0" smtClean="0">
                <a:solidFill>
                  <a:srgbClr val="0070C0"/>
                </a:solidFill>
              </a:rPr>
              <a:t>von Text-Blöcken nutzen</a:t>
            </a:r>
            <a:endParaRPr lang="de-DE" sz="4000" dirty="0"/>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22</a:t>
            </a:fld>
            <a:endParaRPr lang="de-DE" dirty="0"/>
          </a:p>
        </p:txBody>
      </p:sp>
      <p:sp>
        <p:nvSpPr>
          <p:cNvPr id="5" name="Titel 4"/>
          <p:cNvSpPr>
            <a:spLocks noGrp="1"/>
          </p:cNvSpPr>
          <p:nvPr>
            <p:ph type="title"/>
          </p:nvPr>
        </p:nvSpPr>
        <p:spPr/>
        <p:txBody>
          <a:bodyPr/>
          <a:lstStyle/>
          <a:p>
            <a:endParaRPr lang="de-DE" dirty="0">
              <a:solidFill>
                <a:srgbClr val="0070C0"/>
              </a:solidFill>
            </a:endParaRPr>
          </a:p>
        </p:txBody>
      </p:sp>
      <p:pic>
        <p:nvPicPr>
          <p:cNvPr id="6" name="Grafik 5"/>
          <p:cNvPicPr>
            <a:picLocks noChangeAspect="1"/>
          </p:cNvPicPr>
          <p:nvPr/>
        </p:nvPicPr>
        <p:blipFill>
          <a:blip r:embed="rId2"/>
          <a:stretch>
            <a:fillRect/>
          </a:stretch>
        </p:blipFill>
        <p:spPr>
          <a:xfrm>
            <a:off x="1714500" y="2864811"/>
            <a:ext cx="8763000" cy="3067050"/>
          </a:xfrm>
          <a:prstGeom prst="rect">
            <a:avLst/>
          </a:prstGeom>
        </p:spPr>
      </p:pic>
      <p:sp>
        <p:nvSpPr>
          <p:cNvPr id="7" name="Rechteck 6"/>
          <p:cNvSpPr/>
          <p:nvPr/>
        </p:nvSpPr>
        <p:spPr>
          <a:xfrm>
            <a:off x="5618747" y="2864811"/>
            <a:ext cx="5074653" cy="3501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Nach unten gekrümmter Pfeil 7"/>
          <p:cNvSpPr/>
          <p:nvPr/>
        </p:nvSpPr>
        <p:spPr>
          <a:xfrm rot="20941352">
            <a:off x="3674474" y="2549342"/>
            <a:ext cx="3537284" cy="74252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Stern mit 7 Zacken 8"/>
          <p:cNvSpPr/>
          <p:nvPr/>
        </p:nvSpPr>
        <p:spPr>
          <a:xfrm>
            <a:off x="3540555" y="3364620"/>
            <a:ext cx="574245" cy="514479"/>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ichtungspfeil 9"/>
          <p:cNvSpPr/>
          <p:nvPr/>
        </p:nvSpPr>
        <p:spPr>
          <a:xfrm>
            <a:off x="838200" y="661927"/>
            <a:ext cx="2445169" cy="70588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t>L</a:t>
            </a:r>
            <a:r>
              <a:rPr lang="de-DE" sz="4400" dirty="0" smtClean="0"/>
              <a:t>esen</a:t>
            </a:r>
            <a:endParaRPr lang="de-DE" sz="1400" dirty="0"/>
          </a:p>
        </p:txBody>
      </p:sp>
      <p:sp>
        <p:nvSpPr>
          <p:cNvPr id="11" name="Eingekerbter Richtungspfeil 10"/>
          <p:cNvSpPr/>
          <p:nvPr/>
        </p:nvSpPr>
        <p:spPr>
          <a:xfrm>
            <a:off x="3059607" y="661926"/>
            <a:ext cx="3925848" cy="7058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V</a:t>
            </a:r>
            <a:r>
              <a:rPr lang="de-DE" sz="4400" dirty="0" smtClean="0">
                <a:solidFill>
                  <a:schemeClr val="bg1"/>
                </a:solidFill>
              </a:rPr>
              <a:t>erstehen</a:t>
            </a:r>
            <a:endParaRPr lang="de-DE" sz="4400" dirty="0">
              <a:solidFill>
                <a:schemeClr val="bg1"/>
              </a:solidFill>
            </a:endParaRPr>
          </a:p>
        </p:txBody>
      </p:sp>
      <p:sp>
        <p:nvSpPr>
          <p:cNvPr id="12" name="Textfeld 11"/>
          <p:cNvSpPr txBox="1"/>
          <p:nvPr/>
        </p:nvSpPr>
        <p:spPr>
          <a:xfrm>
            <a:off x="6464586" y="3098639"/>
            <a:ext cx="5219414" cy="523220"/>
          </a:xfrm>
          <a:prstGeom prst="rect">
            <a:avLst/>
          </a:prstGeom>
          <a:solidFill>
            <a:schemeClr val="accent1">
              <a:lumMod val="20000"/>
              <a:lumOff val="80000"/>
            </a:schemeClr>
          </a:solidFill>
          <a:ln>
            <a:solidFill>
              <a:srgbClr val="0070C0"/>
            </a:solidFill>
          </a:ln>
        </p:spPr>
        <p:txBody>
          <a:bodyPr wrap="square" rtlCol="0">
            <a:spAutoFit/>
          </a:bodyPr>
          <a:lstStyle/>
          <a:p>
            <a:r>
              <a:rPr lang="de-DE" sz="2800" dirty="0" smtClean="0">
                <a:solidFill>
                  <a:srgbClr val="0070C0"/>
                </a:solidFill>
                <a:latin typeface="Arial" panose="020B0604020202020204" pitchFamily="34" charset="0"/>
                <a:cs typeface="Arial" panose="020B0604020202020204" pitchFamily="34" charset="0"/>
              </a:rPr>
              <a:t>-&gt; eingebaute Übungsfragen</a:t>
            </a:r>
            <a:endParaRPr lang="de-DE" dirty="0">
              <a:solidFill>
                <a:srgbClr val="0070C0"/>
              </a:solidFill>
              <a:latin typeface="Arial" panose="020B0604020202020204" pitchFamily="34" charset="0"/>
              <a:cs typeface="Arial" panose="020B0604020202020204" pitchFamily="34" charset="0"/>
            </a:endParaRPr>
          </a:p>
        </p:txBody>
      </p:sp>
      <p:sp>
        <p:nvSpPr>
          <p:cNvPr id="13" name="Textfeld 12"/>
          <p:cNvSpPr txBox="1"/>
          <p:nvPr/>
        </p:nvSpPr>
        <p:spPr>
          <a:xfrm>
            <a:off x="6464586" y="3879099"/>
            <a:ext cx="5219414" cy="954107"/>
          </a:xfrm>
          <a:prstGeom prst="rect">
            <a:avLst/>
          </a:prstGeom>
          <a:solidFill>
            <a:schemeClr val="accent1">
              <a:lumMod val="20000"/>
              <a:lumOff val="80000"/>
            </a:schemeClr>
          </a:solidFill>
          <a:ln>
            <a:solidFill>
              <a:srgbClr val="0070C0"/>
            </a:solidFill>
          </a:ln>
        </p:spPr>
        <p:txBody>
          <a:bodyPr wrap="square" rtlCol="0">
            <a:spAutoFit/>
          </a:bodyPr>
          <a:lstStyle/>
          <a:p>
            <a:r>
              <a:rPr lang="de-DE" sz="2800" dirty="0" smtClean="0">
                <a:solidFill>
                  <a:srgbClr val="0070C0"/>
                </a:solidFill>
                <a:latin typeface="Arial" panose="020B0604020202020204" pitchFamily="34" charset="0"/>
                <a:cs typeface="Arial" panose="020B0604020202020204" pitchFamily="34" charset="0"/>
              </a:rPr>
              <a:t>-&gt; Referenzen zwischen Aufgabe und Lösung</a:t>
            </a:r>
            <a:endParaRPr lang="de-DE" dirty="0">
              <a:solidFill>
                <a:srgbClr val="0070C0"/>
              </a:solidFill>
              <a:latin typeface="Arial" panose="020B0604020202020204" pitchFamily="34" charset="0"/>
              <a:cs typeface="Arial" panose="020B0604020202020204" pitchFamily="34" charset="0"/>
            </a:endParaRPr>
          </a:p>
        </p:txBody>
      </p:sp>
      <p:sp>
        <p:nvSpPr>
          <p:cNvPr id="14" name="Textfeld 13"/>
          <p:cNvSpPr txBox="1"/>
          <p:nvPr/>
        </p:nvSpPr>
        <p:spPr>
          <a:xfrm>
            <a:off x="6464586" y="5003080"/>
            <a:ext cx="5219414" cy="954107"/>
          </a:xfrm>
          <a:prstGeom prst="rect">
            <a:avLst/>
          </a:prstGeom>
          <a:solidFill>
            <a:schemeClr val="accent1">
              <a:lumMod val="20000"/>
              <a:lumOff val="80000"/>
            </a:schemeClr>
          </a:solidFill>
          <a:ln>
            <a:solidFill>
              <a:srgbClr val="0070C0"/>
            </a:solidFill>
          </a:ln>
        </p:spPr>
        <p:txBody>
          <a:bodyPr wrap="square" rtlCol="0">
            <a:spAutoFit/>
          </a:bodyPr>
          <a:lstStyle/>
          <a:p>
            <a:r>
              <a:rPr lang="de-DE" sz="2800" dirty="0" smtClean="0">
                <a:solidFill>
                  <a:srgbClr val="0070C0"/>
                </a:solidFill>
                <a:latin typeface="Arial" panose="020B0604020202020204" pitchFamily="34" charset="0"/>
                <a:cs typeface="Arial" panose="020B0604020202020204" pitchFamily="34" charset="0"/>
              </a:rPr>
              <a:t>-&gt; Referenzen zwischen Lösungs-Blöcken</a:t>
            </a:r>
            <a:endParaRPr lang="de-D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85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xit" presetSubtype="32" fill="hold" grpId="1" nodeType="after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0" presetClass="exit" presetSubtype="0" fill="hold" grpId="0" nodeType="after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1" animBg="1"/>
      <p:bldP spid="9" grpId="2"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3600" dirty="0">
                <a:solidFill>
                  <a:srgbClr val="0070C0"/>
                </a:solidFill>
              </a:rPr>
              <a:t>Eigene Überlegungen in </a:t>
            </a:r>
            <a:r>
              <a:rPr lang="de-DE" sz="3600" dirty="0" smtClean="0">
                <a:solidFill>
                  <a:srgbClr val="0070C0"/>
                </a:solidFill>
              </a:rPr>
              <a:t>je einem </a:t>
            </a:r>
            <a:r>
              <a:rPr lang="de-DE" sz="3600" b="1" dirty="0" smtClean="0">
                <a:solidFill>
                  <a:srgbClr val="0070C0"/>
                </a:solidFill>
              </a:rPr>
              <a:t>Text-Block</a:t>
            </a:r>
            <a:endParaRPr lang="de-DE" sz="3600" b="1" dirty="0">
              <a:solidFill>
                <a:srgbClr val="0070C0"/>
              </a:solidFill>
            </a:endParaRPr>
          </a:p>
          <a:p>
            <a:pPr marL="0" indent="0">
              <a:buNone/>
            </a:pPr>
            <a:r>
              <a:rPr lang="de-DE" sz="3600" dirty="0">
                <a:solidFill>
                  <a:srgbClr val="0070C0"/>
                </a:solidFill>
              </a:rPr>
              <a:t>aufschreiben</a:t>
            </a:r>
          </a:p>
          <a:p>
            <a:pPr marL="0" indent="0">
              <a:buNone/>
            </a:pPr>
            <a:endParaRPr lang="de-DE" sz="3600" dirty="0" smtClean="0">
              <a:solidFill>
                <a:srgbClr val="0070C0"/>
              </a:solidFill>
            </a:endParaRPr>
          </a:p>
          <a:p>
            <a:pPr marL="0" indent="0">
              <a:buNone/>
            </a:pPr>
            <a:r>
              <a:rPr lang="de-DE" sz="3000" dirty="0" smtClean="0">
                <a:solidFill>
                  <a:srgbClr val="0070C0"/>
                </a:solidFill>
              </a:rPr>
              <a:t>Einfache Formatierung</a:t>
            </a:r>
            <a:endParaRPr lang="de-DE" dirty="0">
              <a:solidFill>
                <a:srgbClr val="0070C0"/>
              </a:solidFill>
            </a:endParaRPr>
          </a:p>
          <a:p>
            <a:pPr marL="0" indent="0">
              <a:buNone/>
            </a:pPr>
            <a:r>
              <a:rPr lang="de-DE" dirty="0" smtClean="0">
                <a:solidFill>
                  <a:srgbClr val="0070C0"/>
                </a:solidFill>
              </a:rPr>
              <a:t>-&gt; Strukturierung</a:t>
            </a:r>
          </a:p>
          <a:p>
            <a:pPr marL="0" indent="0">
              <a:buNone/>
            </a:pPr>
            <a:r>
              <a:rPr lang="de-DE" dirty="0" smtClean="0">
                <a:solidFill>
                  <a:srgbClr val="0070C0"/>
                </a:solidFill>
              </a:rPr>
              <a:t>-&gt; Übersicht</a:t>
            </a:r>
          </a:p>
          <a:p>
            <a:pPr marL="0" indent="0">
              <a:buNone/>
            </a:pPr>
            <a:endParaRPr lang="de-DE" dirty="0" smtClean="0">
              <a:solidFill>
                <a:srgbClr val="0070C0"/>
              </a:solidFill>
            </a:endParaRPr>
          </a:p>
          <a:p>
            <a:pPr marL="0" indent="0">
              <a:buNone/>
            </a:pPr>
            <a:endParaRPr lang="de-DE" dirty="0">
              <a:solidFill>
                <a:srgbClr val="0070C0"/>
              </a:solidFill>
            </a:endParaRPr>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23</a:t>
            </a:fld>
            <a:endParaRPr lang="de-DE" dirty="0"/>
          </a:p>
        </p:txBody>
      </p:sp>
      <p:sp>
        <p:nvSpPr>
          <p:cNvPr id="5" name="Titel 4"/>
          <p:cNvSpPr>
            <a:spLocks noGrp="1"/>
          </p:cNvSpPr>
          <p:nvPr>
            <p:ph type="title"/>
          </p:nvPr>
        </p:nvSpPr>
        <p:spPr/>
        <p:txBody>
          <a:bodyPr/>
          <a:lstStyle/>
          <a:p>
            <a:endParaRPr lang="de-DE" dirty="0"/>
          </a:p>
        </p:txBody>
      </p:sp>
      <p:sp>
        <p:nvSpPr>
          <p:cNvPr id="7" name="Eingekerbter Richtungspfeil 6"/>
          <p:cNvSpPr/>
          <p:nvPr/>
        </p:nvSpPr>
        <p:spPr>
          <a:xfrm>
            <a:off x="204526" y="637949"/>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8" name="Eingekerbter Richtungspfeil 7"/>
          <p:cNvSpPr/>
          <p:nvPr/>
        </p:nvSpPr>
        <p:spPr>
          <a:xfrm>
            <a:off x="3439851" y="635156"/>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pic>
        <p:nvPicPr>
          <p:cNvPr id="12" name="Grafik 11"/>
          <p:cNvPicPr>
            <a:picLocks noChangeAspect="1"/>
          </p:cNvPicPr>
          <p:nvPr/>
        </p:nvPicPr>
        <p:blipFill>
          <a:blip r:embed="rId2"/>
          <a:stretch>
            <a:fillRect/>
          </a:stretch>
        </p:blipFill>
        <p:spPr>
          <a:xfrm>
            <a:off x="5627103" y="2954012"/>
            <a:ext cx="5295900" cy="1047750"/>
          </a:xfrm>
          <a:prstGeom prst="rect">
            <a:avLst/>
          </a:prstGeom>
        </p:spPr>
      </p:pic>
      <p:pic>
        <p:nvPicPr>
          <p:cNvPr id="15" name="Grafik 14"/>
          <p:cNvPicPr>
            <a:picLocks noChangeAspect="1"/>
          </p:cNvPicPr>
          <p:nvPr/>
        </p:nvPicPr>
        <p:blipFill>
          <a:blip r:embed="rId3"/>
          <a:stretch>
            <a:fillRect/>
          </a:stretch>
        </p:blipFill>
        <p:spPr>
          <a:xfrm>
            <a:off x="5503859" y="2545615"/>
            <a:ext cx="6581775" cy="1600200"/>
          </a:xfrm>
          <a:prstGeom prst="rect">
            <a:avLst/>
          </a:prstGeom>
        </p:spPr>
      </p:pic>
    </p:spTree>
    <p:extLst>
      <p:ext uri="{BB962C8B-B14F-4D97-AF65-F5344CB8AC3E}">
        <p14:creationId xmlns:p14="http://schemas.microsoft.com/office/powerpoint/2010/main" val="23491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3200" dirty="0" smtClean="0"/>
          </a:p>
          <a:p>
            <a:pPr marL="0" indent="0">
              <a:buNone/>
            </a:pPr>
            <a:r>
              <a:rPr lang="de-DE" sz="3200" dirty="0" smtClean="0"/>
              <a:t>Ziel: Möglichst einfach, mit wenig Aufwand</a:t>
            </a:r>
          </a:p>
          <a:p>
            <a:pPr marL="0" indent="0">
              <a:buNone/>
            </a:pPr>
            <a:endParaRPr lang="de-DE" sz="3200" dirty="0" smtClean="0"/>
          </a:p>
          <a:p>
            <a:pPr marL="0" indent="0">
              <a:buNone/>
            </a:pPr>
            <a:r>
              <a:rPr lang="de-DE" sz="3200" dirty="0" smtClean="0"/>
              <a:t>Von der Problembeschreibung</a:t>
            </a:r>
          </a:p>
          <a:p>
            <a:pPr marL="0" indent="0">
              <a:buNone/>
            </a:pPr>
            <a:r>
              <a:rPr lang="de-DE" sz="3200" dirty="0" smtClean="0"/>
              <a:t>     	-&gt; Zum Lösungskonzept</a:t>
            </a:r>
          </a:p>
          <a:p>
            <a:pPr marL="0" indent="0">
              <a:buNone/>
            </a:pPr>
            <a:r>
              <a:rPr lang="de-DE" sz="3200" dirty="0"/>
              <a:t>	</a:t>
            </a:r>
            <a:r>
              <a:rPr lang="de-DE" sz="3200" dirty="0" smtClean="0"/>
              <a:t>	-&gt; Zum gut dokumentierten Code</a:t>
            </a:r>
          </a:p>
          <a:p>
            <a:pPr marL="0" indent="0">
              <a:buNone/>
            </a:pPr>
            <a:endParaRPr lang="de-DE" sz="3200" dirty="0" smtClean="0"/>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24</a:t>
            </a:fld>
            <a:endParaRPr lang="de-DE" dirty="0"/>
          </a:p>
        </p:txBody>
      </p:sp>
      <p:sp>
        <p:nvSpPr>
          <p:cNvPr id="5" name="Titel 4"/>
          <p:cNvSpPr>
            <a:spLocks noGrp="1"/>
          </p:cNvSpPr>
          <p:nvPr>
            <p:ph type="title"/>
          </p:nvPr>
        </p:nvSpPr>
        <p:spPr/>
        <p:txBody>
          <a:bodyPr/>
          <a:lstStyle/>
          <a:p>
            <a:endParaRPr lang="de-DE"/>
          </a:p>
        </p:txBody>
      </p:sp>
      <p:sp>
        <p:nvSpPr>
          <p:cNvPr id="6" name="Eingekerbter Richtungspfeil 5"/>
          <p:cNvSpPr/>
          <p:nvPr/>
        </p:nvSpPr>
        <p:spPr>
          <a:xfrm>
            <a:off x="7438529" y="612668"/>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8" name="Eingekerbter Richtungspfeil 7"/>
          <p:cNvSpPr/>
          <p:nvPr/>
        </p:nvSpPr>
        <p:spPr>
          <a:xfrm>
            <a:off x="348905" y="636962"/>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9" name="Eingekerbter Richtungspfeil 8"/>
          <p:cNvSpPr/>
          <p:nvPr/>
        </p:nvSpPr>
        <p:spPr>
          <a:xfrm>
            <a:off x="3584230" y="634169"/>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spTree>
    <p:extLst>
      <p:ext uri="{BB962C8B-B14F-4D97-AF65-F5344CB8AC3E}">
        <p14:creationId xmlns:p14="http://schemas.microsoft.com/office/powerpoint/2010/main" val="3222757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25</a:t>
            </a:fld>
            <a:endParaRPr lang="de-DE" dirty="0"/>
          </a:p>
        </p:txBody>
      </p:sp>
      <p:sp>
        <p:nvSpPr>
          <p:cNvPr id="5" name="Titel 4"/>
          <p:cNvSpPr>
            <a:spLocks noGrp="1"/>
          </p:cNvSpPr>
          <p:nvPr>
            <p:ph type="title"/>
          </p:nvPr>
        </p:nvSpPr>
        <p:spPr/>
        <p:txBody>
          <a:bodyPr/>
          <a:lstStyle/>
          <a:p>
            <a:endParaRPr lang="de-DE"/>
          </a:p>
        </p:txBody>
      </p:sp>
      <p:sp>
        <p:nvSpPr>
          <p:cNvPr id="6" name="Eingekerbter Richtungspfeil 5"/>
          <p:cNvSpPr/>
          <p:nvPr/>
        </p:nvSpPr>
        <p:spPr>
          <a:xfrm>
            <a:off x="7438529" y="612668"/>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8" name="Eingekerbter Richtungspfeil 7"/>
          <p:cNvSpPr/>
          <p:nvPr/>
        </p:nvSpPr>
        <p:spPr>
          <a:xfrm>
            <a:off x="348905" y="636962"/>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9" name="Eingekerbter Richtungspfeil 8"/>
          <p:cNvSpPr/>
          <p:nvPr/>
        </p:nvSpPr>
        <p:spPr>
          <a:xfrm>
            <a:off x="3584230" y="634169"/>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sp>
        <p:nvSpPr>
          <p:cNvPr id="11" name="Inhaltsplatzhalter 10"/>
          <p:cNvSpPr>
            <a:spLocks noGrp="1"/>
          </p:cNvSpPr>
          <p:nvPr>
            <p:ph idx="1"/>
          </p:nvPr>
        </p:nvSpPr>
        <p:spPr/>
        <p:txBody>
          <a:bodyPr/>
          <a:lstStyle/>
          <a:p>
            <a:endParaRPr lang="de-DE" dirty="0"/>
          </a:p>
        </p:txBody>
      </p:sp>
      <p:sp>
        <p:nvSpPr>
          <p:cNvPr id="13" name="Rechteck 12"/>
          <p:cNvSpPr/>
          <p:nvPr/>
        </p:nvSpPr>
        <p:spPr>
          <a:xfrm>
            <a:off x="6095999" y="1825625"/>
            <a:ext cx="5891213" cy="129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835317" y="4969041"/>
            <a:ext cx="6151894" cy="106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stretch>
            <a:fillRect/>
          </a:stretch>
        </p:blipFill>
        <p:spPr>
          <a:xfrm>
            <a:off x="280986" y="1755187"/>
            <a:ext cx="11630025" cy="4124325"/>
          </a:xfrm>
          <a:prstGeom prst="rect">
            <a:avLst/>
          </a:prstGeom>
        </p:spPr>
      </p:pic>
      <p:sp>
        <p:nvSpPr>
          <p:cNvPr id="14" name="Rechteck 13"/>
          <p:cNvSpPr/>
          <p:nvPr/>
        </p:nvSpPr>
        <p:spPr>
          <a:xfrm>
            <a:off x="6095999" y="1806575"/>
            <a:ext cx="6043613" cy="1717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6096000" y="3287628"/>
            <a:ext cx="6043612" cy="2186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5987717" y="5121441"/>
            <a:ext cx="6151894" cy="106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553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26</a:t>
            </a:fld>
            <a:endParaRPr lang="de-DE" dirty="0"/>
          </a:p>
        </p:txBody>
      </p:sp>
      <p:sp>
        <p:nvSpPr>
          <p:cNvPr id="5" name="Titel 4"/>
          <p:cNvSpPr>
            <a:spLocks noGrp="1"/>
          </p:cNvSpPr>
          <p:nvPr>
            <p:ph type="title"/>
          </p:nvPr>
        </p:nvSpPr>
        <p:spPr/>
        <p:txBody>
          <a:bodyPr/>
          <a:lstStyle/>
          <a:p>
            <a:endParaRPr lang="de-DE"/>
          </a:p>
        </p:txBody>
      </p:sp>
      <p:sp>
        <p:nvSpPr>
          <p:cNvPr id="6" name="Eingekerbter Richtungspfeil 5"/>
          <p:cNvSpPr/>
          <p:nvPr/>
        </p:nvSpPr>
        <p:spPr>
          <a:xfrm>
            <a:off x="7438529" y="612668"/>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8" name="Eingekerbter Richtungspfeil 7"/>
          <p:cNvSpPr/>
          <p:nvPr/>
        </p:nvSpPr>
        <p:spPr>
          <a:xfrm>
            <a:off x="348905" y="636962"/>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9" name="Eingekerbter Richtungspfeil 8"/>
          <p:cNvSpPr/>
          <p:nvPr/>
        </p:nvSpPr>
        <p:spPr>
          <a:xfrm>
            <a:off x="3584230" y="634169"/>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sp>
        <p:nvSpPr>
          <p:cNvPr id="13" name="Rechteck 12"/>
          <p:cNvSpPr/>
          <p:nvPr/>
        </p:nvSpPr>
        <p:spPr>
          <a:xfrm>
            <a:off x="6095999" y="1825625"/>
            <a:ext cx="5891213" cy="129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stretch>
            <a:fillRect/>
          </a:stretch>
        </p:blipFill>
        <p:spPr>
          <a:xfrm>
            <a:off x="280986" y="1755187"/>
            <a:ext cx="11630025" cy="4124325"/>
          </a:xfrm>
          <a:prstGeom prst="rect">
            <a:avLst/>
          </a:prstGeom>
        </p:spPr>
      </p:pic>
      <p:sp>
        <p:nvSpPr>
          <p:cNvPr id="17" name="Rechteck 16"/>
          <p:cNvSpPr/>
          <p:nvPr/>
        </p:nvSpPr>
        <p:spPr>
          <a:xfrm>
            <a:off x="6096000" y="3407947"/>
            <a:ext cx="6043612" cy="251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a:stretch>
            <a:fillRect/>
          </a:stretch>
        </p:blipFill>
        <p:spPr>
          <a:xfrm>
            <a:off x="240617" y="1639883"/>
            <a:ext cx="5314950" cy="1000125"/>
          </a:xfrm>
          <a:prstGeom prst="rect">
            <a:avLst/>
          </a:prstGeom>
        </p:spPr>
      </p:pic>
      <p:pic>
        <p:nvPicPr>
          <p:cNvPr id="10" name="Grafik 9"/>
          <p:cNvPicPr>
            <a:picLocks noChangeAspect="1"/>
          </p:cNvPicPr>
          <p:nvPr/>
        </p:nvPicPr>
        <p:blipFill>
          <a:blip r:embed="rId4"/>
          <a:stretch>
            <a:fillRect/>
          </a:stretch>
        </p:blipFill>
        <p:spPr>
          <a:xfrm>
            <a:off x="6116682" y="1745718"/>
            <a:ext cx="5886450" cy="1962150"/>
          </a:xfrm>
          <a:prstGeom prst="rect">
            <a:avLst/>
          </a:prstGeom>
        </p:spPr>
      </p:pic>
      <p:pic>
        <p:nvPicPr>
          <p:cNvPr id="15" name="Grafik 14"/>
          <p:cNvPicPr>
            <a:picLocks noChangeAspect="1"/>
          </p:cNvPicPr>
          <p:nvPr/>
        </p:nvPicPr>
        <p:blipFill>
          <a:blip r:embed="rId5"/>
          <a:stretch>
            <a:fillRect/>
          </a:stretch>
        </p:blipFill>
        <p:spPr>
          <a:xfrm>
            <a:off x="228583" y="1559143"/>
            <a:ext cx="5381625" cy="1066800"/>
          </a:xfrm>
          <a:prstGeom prst="rect">
            <a:avLst/>
          </a:prstGeom>
        </p:spPr>
      </p:pic>
      <p:sp>
        <p:nvSpPr>
          <p:cNvPr id="16" name="Rechteck 15"/>
          <p:cNvSpPr/>
          <p:nvPr/>
        </p:nvSpPr>
        <p:spPr>
          <a:xfrm>
            <a:off x="5835317" y="4969041"/>
            <a:ext cx="6151894" cy="106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Inhaltsplatzhalter 10"/>
          <p:cNvSpPr>
            <a:spLocks noGrp="1"/>
          </p:cNvSpPr>
          <p:nvPr>
            <p:ph idx="1"/>
          </p:nvPr>
        </p:nvSpPr>
        <p:spPr>
          <a:xfrm>
            <a:off x="6268452" y="3879316"/>
            <a:ext cx="5718759" cy="2496083"/>
          </a:xfrm>
        </p:spPr>
        <p:txBody>
          <a:bodyPr>
            <a:normAutofit/>
          </a:bodyPr>
          <a:lstStyle/>
          <a:p>
            <a:pPr marL="0" indent="0">
              <a:buNone/>
            </a:pPr>
            <a:r>
              <a:rPr lang="de-DE" sz="3600" b="1" dirty="0" smtClean="0"/>
              <a:t>Code-Link</a:t>
            </a:r>
          </a:p>
          <a:p>
            <a:pPr>
              <a:buFontTx/>
              <a:buChar char="-"/>
            </a:pPr>
            <a:r>
              <a:rPr lang="de-DE" dirty="0" smtClean="0"/>
              <a:t>Kopiert aus Aufgabentext</a:t>
            </a:r>
          </a:p>
          <a:p>
            <a:pPr>
              <a:buFontTx/>
              <a:buChar char="-"/>
            </a:pPr>
            <a:r>
              <a:rPr lang="de-DE" dirty="0" smtClean="0"/>
              <a:t>Steht für eine zu bearbeitende</a:t>
            </a:r>
          </a:p>
          <a:p>
            <a:pPr marL="0" indent="0">
              <a:buNone/>
            </a:pPr>
            <a:r>
              <a:rPr lang="de-DE" dirty="0" smtClean="0"/>
              <a:t>   Funktionalität (</a:t>
            </a:r>
            <a:r>
              <a:rPr lang="de-DE" dirty="0" err="1" smtClean="0"/>
              <a:t>ToDo</a:t>
            </a:r>
            <a:r>
              <a:rPr lang="de-DE" dirty="0" smtClean="0"/>
              <a:t>)</a:t>
            </a:r>
            <a:endParaRPr lang="de-DE" dirty="0"/>
          </a:p>
        </p:txBody>
      </p:sp>
      <p:sp>
        <p:nvSpPr>
          <p:cNvPr id="20" name="Ovale Legende 19"/>
          <p:cNvSpPr/>
          <p:nvPr/>
        </p:nvSpPr>
        <p:spPr>
          <a:xfrm>
            <a:off x="6942221" y="2640008"/>
            <a:ext cx="4716379" cy="620550"/>
          </a:xfrm>
          <a:prstGeom prst="wedgeEllipseCallout">
            <a:avLst>
              <a:gd name="adj1" fmla="val -15221"/>
              <a:gd name="adj2" fmla="val 1633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178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27</a:t>
            </a:fld>
            <a:endParaRPr lang="de-DE" dirty="0"/>
          </a:p>
        </p:txBody>
      </p:sp>
      <p:sp>
        <p:nvSpPr>
          <p:cNvPr id="5" name="Titel 4"/>
          <p:cNvSpPr>
            <a:spLocks noGrp="1"/>
          </p:cNvSpPr>
          <p:nvPr>
            <p:ph type="title"/>
          </p:nvPr>
        </p:nvSpPr>
        <p:spPr/>
        <p:txBody>
          <a:bodyPr/>
          <a:lstStyle/>
          <a:p>
            <a:endParaRPr lang="de-DE"/>
          </a:p>
        </p:txBody>
      </p:sp>
      <p:sp>
        <p:nvSpPr>
          <p:cNvPr id="6" name="Eingekerbter Richtungspfeil 5"/>
          <p:cNvSpPr/>
          <p:nvPr/>
        </p:nvSpPr>
        <p:spPr>
          <a:xfrm>
            <a:off x="7438529" y="612668"/>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8" name="Eingekerbter Richtungspfeil 7"/>
          <p:cNvSpPr/>
          <p:nvPr/>
        </p:nvSpPr>
        <p:spPr>
          <a:xfrm>
            <a:off x="348905" y="636962"/>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9" name="Eingekerbter Richtungspfeil 8"/>
          <p:cNvSpPr/>
          <p:nvPr/>
        </p:nvSpPr>
        <p:spPr>
          <a:xfrm>
            <a:off x="3584230" y="634169"/>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sp>
        <p:nvSpPr>
          <p:cNvPr id="13" name="Rechteck 12"/>
          <p:cNvSpPr/>
          <p:nvPr/>
        </p:nvSpPr>
        <p:spPr>
          <a:xfrm>
            <a:off x="6095999" y="1825625"/>
            <a:ext cx="5891213" cy="129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stretch>
            <a:fillRect/>
          </a:stretch>
        </p:blipFill>
        <p:spPr>
          <a:xfrm>
            <a:off x="280986" y="1755187"/>
            <a:ext cx="11630025" cy="4124325"/>
          </a:xfrm>
          <a:prstGeom prst="rect">
            <a:avLst/>
          </a:prstGeom>
        </p:spPr>
      </p:pic>
      <p:sp>
        <p:nvSpPr>
          <p:cNvPr id="17" name="Rechteck 16"/>
          <p:cNvSpPr/>
          <p:nvPr/>
        </p:nvSpPr>
        <p:spPr>
          <a:xfrm>
            <a:off x="6096000" y="3407947"/>
            <a:ext cx="6043612" cy="251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a:stretch>
            <a:fillRect/>
          </a:stretch>
        </p:blipFill>
        <p:spPr>
          <a:xfrm>
            <a:off x="240617" y="1639883"/>
            <a:ext cx="5314950" cy="1000125"/>
          </a:xfrm>
          <a:prstGeom prst="rect">
            <a:avLst/>
          </a:prstGeom>
        </p:spPr>
      </p:pic>
      <p:pic>
        <p:nvPicPr>
          <p:cNvPr id="10" name="Grafik 9"/>
          <p:cNvPicPr>
            <a:picLocks noChangeAspect="1"/>
          </p:cNvPicPr>
          <p:nvPr/>
        </p:nvPicPr>
        <p:blipFill>
          <a:blip r:embed="rId4"/>
          <a:stretch>
            <a:fillRect/>
          </a:stretch>
        </p:blipFill>
        <p:spPr>
          <a:xfrm>
            <a:off x="6116682" y="1745718"/>
            <a:ext cx="5886450" cy="1962150"/>
          </a:xfrm>
          <a:prstGeom prst="rect">
            <a:avLst/>
          </a:prstGeom>
        </p:spPr>
      </p:pic>
      <p:pic>
        <p:nvPicPr>
          <p:cNvPr id="15" name="Grafik 14"/>
          <p:cNvPicPr>
            <a:picLocks noChangeAspect="1"/>
          </p:cNvPicPr>
          <p:nvPr/>
        </p:nvPicPr>
        <p:blipFill>
          <a:blip r:embed="rId5"/>
          <a:stretch>
            <a:fillRect/>
          </a:stretch>
        </p:blipFill>
        <p:spPr>
          <a:xfrm>
            <a:off x="228583" y="1559143"/>
            <a:ext cx="5381625" cy="1066800"/>
          </a:xfrm>
          <a:prstGeom prst="rect">
            <a:avLst/>
          </a:prstGeom>
        </p:spPr>
      </p:pic>
      <p:sp>
        <p:nvSpPr>
          <p:cNvPr id="16" name="Rechteck 15"/>
          <p:cNvSpPr/>
          <p:nvPr/>
        </p:nvSpPr>
        <p:spPr>
          <a:xfrm>
            <a:off x="5835317" y="4969041"/>
            <a:ext cx="6151894" cy="106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Inhaltsplatzhalter 11"/>
          <p:cNvSpPr>
            <a:spLocks noGrp="1"/>
          </p:cNvSpPr>
          <p:nvPr>
            <p:ph idx="1"/>
          </p:nvPr>
        </p:nvSpPr>
        <p:spPr/>
        <p:txBody>
          <a:bodyPr/>
          <a:lstStyle/>
          <a:p>
            <a:endParaRPr lang="de-DE"/>
          </a:p>
        </p:txBody>
      </p:sp>
      <p:pic>
        <p:nvPicPr>
          <p:cNvPr id="14" name="Grafik 13"/>
          <p:cNvPicPr>
            <a:picLocks noChangeAspect="1"/>
          </p:cNvPicPr>
          <p:nvPr/>
        </p:nvPicPr>
        <p:blipFill>
          <a:blip r:embed="rId6"/>
          <a:stretch>
            <a:fillRect/>
          </a:stretch>
        </p:blipFill>
        <p:spPr>
          <a:xfrm>
            <a:off x="6142430" y="1754272"/>
            <a:ext cx="5800725" cy="2133600"/>
          </a:xfrm>
          <a:prstGeom prst="rect">
            <a:avLst/>
          </a:prstGeom>
        </p:spPr>
      </p:pic>
    </p:spTree>
    <p:extLst>
      <p:ext uri="{BB962C8B-B14F-4D97-AF65-F5344CB8AC3E}">
        <p14:creationId xmlns:p14="http://schemas.microsoft.com/office/powerpoint/2010/main" val="32573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28</a:t>
            </a:fld>
            <a:endParaRPr lang="de-DE" dirty="0"/>
          </a:p>
        </p:txBody>
      </p:sp>
      <p:sp>
        <p:nvSpPr>
          <p:cNvPr id="5" name="Titel 4"/>
          <p:cNvSpPr>
            <a:spLocks noGrp="1"/>
          </p:cNvSpPr>
          <p:nvPr>
            <p:ph type="title"/>
          </p:nvPr>
        </p:nvSpPr>
        <p:spPr/>
        <p:txBody>
          <a:bodyPr/>
          <a:lstStyle/>
          <a:p>
            <a:endParaRPr lang="de-DE"/>
          </a:p>
        </p:txBody>
      </p:sp>
      <p:sp>
        <p:nvSpPr>
          <p:cNvPr id="6" name="Eingekerbter Richtungspfeil 5"/>
          <p:cNvSpPr/>
          <p:nvPr/>
        </p:nvSpPr>
        <p:spPr>
          <a:xfrm>
            <a:off x="7438529" y="612668"/>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8" name="Eingekerbter Richtungspfeil 7"/>
          <p:cNvSpPr/>
          <p:nvPr/>
        </p:nvSpPr>
        <p:spPr>
          <a:xfrm>
            <a:off x="348905" y="636962"/>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9" name="Eingekerbter Richtungspfeil 8"/>
          <p:cNvSpPr/>
          <p:nvPr/>
        </p:nvSpPr>
        <p:spPr>
          <a:xfrm>
            <a:off x="3584230" y="634169"/>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sp>
        <p:nvSpPr>
          <p:cNvPr id="13" name="Rechteck 12"/>
          <p:cNvSpPr/>
          <p:nvPr/>
        </p:nvSpPr>
        <p:spPr>
          <a:xfrm>
            <a:off x="6095999" y="1825625"/>
            <a:ext cx="5891213" cy="129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stretch>
            <a:fillRect/>
          </a:stretch>
        </p:blipFill>
        <p:spPr>
          <a:xfrm>
            <a:off x="280986" y="1755187"/>
            <a:ext cx="11630025" cy="4124325"/>
          </a:xfrm>
          <a:prstGeom prst="rect">
            <a:avLst/>
          </a:prstGeom>
        </p:spPr>
      </p:pic>
      <p:sp>
        <p:nvSpPr>
          <p:cNvPr id="17" name="Rechteck 16"/>
          <p:cNvSpPr/>
          <p:nvPr/>
        </p:nvSpPr>
        <p:spPr>
          <a:xfrm>
            <a:off x="6096000" y="3407947"/>
            <a:ext cx="6043612" cy="251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a:stretch>
            <a:fillRect/>
          </a:stretch>
        </p:blipFill>
        <p:spPr>
          <a:xfrm>
            <a:off x="240617" y="1639883"/>
            <a:ext cx="5314950" cy="1000125"/>
          </a:xfrm>
          <a:prstGeom prst="rect">
            <a:avLst/>
          </a:prstGeom>
        </p:spPr>
      </p:pic>
      <p:pic>
        <p:nvPicPr>
          <p:cNvPr id="10" name="Grafik 9"/>
          <p:cNvPicPr>
            <a:picLocks noChangeAspect="1"/>
          </p:cNvPicPr>
          <p:nvPr/>
        </p:nvPicPr>
        <p:blipFill>
          <a:blip r:embed="rId4"/>
          <a:stretch>
            <a:fillRect/>
          </a:stretch>
        </p:blipFill>
        <p:spPr>
          <a:xfrm>
            <a:off x="6116682" y="1745718"/>
            <a:ext cx="5886450" cy="1962150"/>
          </a:xfrm>
          <a:prstGeom prst="rect">
            <a:avLst/>
          </a:prstGeom>
        </p:spPr>
      </p:pic>
      <p:pic>
        <p:nvPicPr>
          <p:cNvPr id="15" name="Grafik 14"/>
          <p:cNvPicPr>
            <a:picLocks noChangeAspect="1"/>
          </p:cNvPicPr>
          <p:nvPr/>
        </p:nvPicPr>
        <p:blipFill>
          <a:blip r:embed="rId5"/>
          <a:stretch>
            <a:fillRect/>
          </a:stretch>
        </p:blipFill>
        <p:spPr>
          <a:xfrm>
            <a:off x="228583" y="1559143"/>
            <a:ext cx="5381625" cy="1066800"/>
          </a:xfrm>
          <a:prstGeom prst="rect">
            <a:avLst/>
          </a:prstGeom>
        </p:spPr>
      </p:pic>
      <p:sp>
        <p:nvSpPr>
          <p:cNvPr id="16" name="Rechteck 15"/>
          <p:cNvSpPr/>
          <p:nvPr/>
        </p:nvSpPr>
        <p:spPr>
          <a:xfrm>
            <a:off x="5835317" y="4969041"/>
            <a:ext cx="6151894" cy="106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Inhaltsplatzhalter 11"/>
          <p:cNvSpPr>
            <a:spLocks noGrp="1"/>
          </p:cNvSpPr>
          <p:nvPr>
            <p:ph idx="1"/>
          </p:nvPr>
        </p:nvSpPr>
        <p:spPr/>
        <p:txBody>
          <a:bodyPr/>
          <a:lstStyle/>
          <a:p>
            <a:endParaRPr lang="de-DE"/>
          </a:p>
        </p:txBody>
      </p:sp>
      <p:pic>
        <p:nvPicPr>
          <p:cNvPr id="14" name="Grafik 13"/>
          <p:cNvPicPr>
            <a:picLocks noChangeAspect="1"/>
          </p:cNvPicPr>
          <p:nvPr/>
        </p:nvPicPr>
        <p:blipFill>
          <a:blip r:embed="rId6"/>
          <a:stretch>
            <a:fillRect/>
          </a:stretch>
        </p:blipFill>
        <p:spPr>
          <a:xfrm>
            <a:off x="6142430" y="1754272"/>
            <a:ext cx="5800725" cy="2133600"/>
          </a:xfrm>
          <a:prstGeom prst="rect">
            <a:avLst/>
          </a:prstGeom>
        </p:spPr>
      </p:pic>
      <p:sp>
        <p:nvSpPr>
          <p:cNvPr id="18" name="Inhaltsplatzhalter 10"/>
          <p:cNvSpPr txBox="1">
            <a:spLocks/>
          </p:cNvSpPr>
          <p:nvPr/>
        </p:nvSpPr>
        <p:spPr>
          <a:xfrm>
            <a:off x="6268452" y="4086309"/>
            <a:ext cx="5917590" cy="2289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200" dirty="0" smtClean="0"/>
              <a:t>Klick auf den Code-Link</a:t>
            </a:r>
          </a:p>
          <a:p>
            <a:pPr marL="0" indent="0">
              <a:buNone/>
            </a:pPr>
            <a:r>
              <a:rPr lang="de-DE" dirty="0" smtClean="0"/>
              <a:t>-&gt; erzeugt einen neuen Code-Block    </a:t>
            </a:r>
          </a:p>
          <a:p>
            <a:pPr marL="0" indent="0">
              <a:buNone/>
            </a:pPr>
            <a:r>
              <a:rPr lang="de-DE" dirty="0"/>
              <a:t> </a:t>
            </a:r>
            <a:r>
              <a:rPr lang="de-DE" dirty="0" smtClean="0"/>
              <a:t>    für die Definition dieser Methode</a:t>
            </a:r>
            <a:endParaRPr lang="de-DE" dirty="0"/>
          </a:p>
        </p:txBody>
      </p:sp>
      <p:sp>
        <p:nvSpPr>
          <p:cNvPr id="19" name="Ovale Legende 18"/>
          <p:cNvSpPr/>
          <p:nvPr/>
        </p:nvSpPr>
        <p:spPr>
          <a:xfrm>
            <a:off x="6942221" y="2640008"/>
            <a:ext cx="4716379" cy="767938"/>
          </a:xfrm>
          <a:prstGeom prst="wedgeEllipseCallout">
            <a:avLst>
              <a:gd name="adj1" fmla="val -45068"/>
              <a:gd name="adj2" fmla="val 1492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74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29</a:t>
            </a:fld>
            <a:endParaRPr lang="de-DE" dirty="0"/>
          </a:p>
        </p:txBody>
      </p:sp>
      <p:sp>
        <p:nvSpPr>
          <p:cNvPr id="5" name="Titel 4"/>
          <p:cNvSpPr>
            <a:spLocks noGrp="1"/>
          </p:cNvSpPr>
          <p:nvPr>
            <p:ph type="title"/>
          </p:nvPr>
        </p:nvSpPr>
        <p:spPr/>
        <p:txBody>
          <a:bodyPr/>
          <a:lstStyle/>
          <a:p>
            <a:endParaRPr lang="de-DE"/>
          </a:p>
        </p:txBody>
      </p:sp>
      <p:sp>
        <p:nvSpPr>
          <p:cNvPr id="6" name="Eingekerbter Richtungspfeil 5"/>
          <p:cNvSpPr/>
          <p:nvPr/>
        </p:nvSpPr>
        <p:spPr>
          <a:xfrm>
            <a:off x="7438529" y="612668"/>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8" name="Eingekerbter Richtungspfeil 7"/>
          <p:cNvSpPr/>
          <p:nvPr/>
        </p:nvSpPr>
        <p:spPr>
          <a:xfrm>
            <a:off x="348905" y="636962"/>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9" name="Eingekerbter Richtungspfeil 8"/>
          <p:cNvSpPr/>
          <p:nvPr/>
        </p:nvSpPr>
        <p:spPr>
          <a:xfrm>
            <a:off x="3584230" y="634169"/>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sp>
        <p:nvSpPr>
          <p:cNvPr id="13" name="Rechteck 12"/>
          <p:cNvSpPr/>
          <p:nvPr/>
        </p:nvSpPr>
        <p:spPr>
          <a:xfrm>
            <a:off x="6095999" y="1825625"/>
            <a:ext cx="5891213" cy="1290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stretch>
            <a:fillRect/>
          </a:stretch>
        </p:blipFill>
        <p:spPr>
          <a:xfrm>
            <a:off x="280986" y="1755187"/>
            <a:ext cx="11630025" cy="4124325"/>
          </a:xfrm>
          <a:prstGeom prst="rect">
            <a:avLst/>
          </a:prstGeom>
        </p:spPr>
      </p:pic>
      <p:sp>
        <p:nvSpPr>
          <p:cNvPr id="17" name="Rechteck 16"/>
          <p:cNvSpPr/>
          <p:nvPr/>
        </p:nvSpPr>
        <p:spPr>
          <a:xfrm>
            <a:off x="6096000" y="3407947"/>
            <a:ext cx="6043612" cy="251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a:stretch>
            <a:fillRect/>
          </a:stretch>
        </p:blipFill>
        <p:spPr>
          <a:xfrm>
            <a:off x="240617" y="1639883"/>
            <a:ext cx="5314950" cy="1000125"/>
          </a:xfrm>
          <a:prstGeom prst="rect">
            <a:avLst/>
          </a:prstGeom>
        </p:spPr>
      </p:pic>
      <p:pic>
        <p:nvPicPr>
          <p:cNvPr id="10" name="Grafik 9"/>
          <p:cNvPicPr>
            <a:picLocks noChangeAspect="1"/>
          </p:cNvPicPr>
          <p:nvPr/>
        </p:nvPicPr>
        <p:blipFill>
          <a:blip r:embed="rId4"/>
          <a:stretch>
            <a:fillRect/>
          </a:stretch>
        </p:blipFill>
        <p:spPr>
          <a:xfrm>
            <a:off x="6116682" y="1745718"/>
            <a:ext cx="5886450" cy="1962150"/>
          </a:xfrm>
          <a:prstGeom prst="rect">
            <a:avLst/>
          </a:prstGeom>
        </p:spPr>
      </p:pic>
      <p:pic>
        <p:nvPicPr>
          <p:cNvPr id="15" name="Grafik 14"/>
          <p:cNvPicPr>
            <a:picLocks noChangeAspect="1"/>
          </p:cNvPicPr>
          <p:nvPr/>
        </p:nvPicPr>
        <p:blipFill>
          <a:blip r:embed="rId5"/>
          <a:stretch>
            <a:fillRect/>
          </a:stretch>
        </p:blipFill>
        <p:spPr>
          <a:xfrm>
            <a:off x="228583" y="1559143"/>
            <a:ext cx="5381625" cy="1066800"/>
          </a:xfrm>
          <a:prstGeom prst="rect">
            <a:avLst/>
          </a:prstGeom>
        </p:spPr>
      </p:pic>
      <p:sp>
        <p:nvSpPr>
          <p:cNvPr id="16" name="Rechteck 15"/>
          <p:cNvSpPr/>
          <p:nvPr/>
        </p:nvSpPr>
        <p:spPr>
          <a:xfrm>
            <a:off x="5835317" y="4969041"/>
            <a:ext cx="6151894" cy="106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Inhaltsplatzhalter 11"/>
          <p:cNvSpPr>
            <a:spLocks noGrp="1"/>
          </p:cNvSpPr>
          <p:nvPr>
            <p:ph idx="1"/>
          </p:nvPr>
        </p:nvSpPr>
        <p:spPr/>
        <p:txBody>
          <a:bodyPr/>
          <a:lstStyle/>
          <a:p>
            <a:endParaRPr lang="de-DE" dirty="0"/>
          </a:p>
        </p:txBody>
      </p:sp>
      <p:pic>
        <p:nvPicPr>
          <p:cNvPr id="14" name="Grafik 13"/>
          <p:cNvPicPr>
            <a:picLocks noChangeAspect="1"/>
          </p:cNvPicPr>
          <p:nvPr/>
        </p:nvPicPr>
        <p:blipFill>
          <a:blip r:embed="rId6"/>
          <a:stretch>
            <a:fillRect/>
          </a:stretch>
        </p:blipFill>
        <p:spPr>
          <a:xfrm>
            <a:off x="6142430" y="1754272"/>
            <a:ext cx="5800725" cy="2133600"/>
          </a:xfrm>
          <a:prstGeom prst="rect">
            <a:avLst/>
          </a:prstGeom>
        </p:spPr>
      </p:pic>
      <p:pic>
        <p:nvPicPr>
          <p:cNvPr id="20" name="Grafik 19"/>
          <p:cNvPicPr>
            <a:picLocks noChangeAspect="1"/>
          </p:cNvPicPr>
          <p:nvPr/>
        </p:nvPicPr>
        <p:blipFill>
          <a:blip r:embed="rId7"/>
          <a:stretch>
            <a:fillRect/>
          </a:stretch>
        </p:blipFill>
        <p:spPr>
          <a:xfrm>
            <a:off x="6142430" y="1761126"/>
            <a:ext cx="5800725" cy="3495675"/>
          </a:xfrm>
          <a:prstGeom prst="rect">
            <a:avLst/>
          </a:prstGeom>
        </p:spPr>
      </p:pic>
      <p:pic>
        <p:nvPicPr>
          <p:cNvPr id="22" name="Grafik 21"/>
          <p:cNvPicPr>
            <a:picLocks noChangeAspect="1"/>
          </p:cNvPicPr>
          <p:nvPr/>
        </p:nvPicPr>
        <p:blipFill>
          <a:blip r:embed="rId8"/>
          <a:stretch>
            <a:fillRect/>
          </a:stretch>
        </p:blipFill>
        <p:spPr>
          <a:xfrm>
            <a:off x="10495355" y="3920315"/>
            <a:ext cx="1447800" cy="1933575"/>
          </a:xfrm>
          <a:prstGeom prst="rect">
            <a:avLst/>
          </a:prstGeom>
        </p:spPr>
      </p:pic>
      <p:pic>
        <p:nvPicPr>
          <p:cNvPr id="23" name="Grafik 22"/>
          <p:cNvPicPr>
            <a:picLocks noChangeAspect="1"/>
          </p:cNvPicPr>
          <p:nvPr/>
        </p:nvPicPr>
        <p:blipFill>
          <a:blip r:embed="rId9"/>
          <a:stretch>
            <a:fillRect/>
          </a:stretch>
        </p:blipFill>
        <p:spPr>
          <a:xfrm>
            <a:off x="10463227" y="3885447"/>
            <a:ext cx="1543050" cy="314325"/>
          </a:xfrm>
          <a:prstGeom prst="rect">
            <a:avLst/>
          </a:prstGeom>
        </p:spPr>
      </p:pic>
      <p:pic>
        <p:nvPicPr>
          <p:cNvPr id="24" name="Grafik 23"/>
          <p:cNvPicPr>
            <a:picLocks noChangeAspect="1"/>
          </p:cNvPicPr>
          <p:nvPr/>
        </p:nvPicPr>
        <p:blipFill>
          <a:blip r:embed="rId10"/>
          <a:stretch>
            <a:fillRect/>
          </a:stretch>
        </p:blipFill>
        <p:spPr>
          <a:xfrm>
            <a:off x="6172451" y="3880988"/>
            <a:ext cx="5762625" cy="1714500"/>
          </a:xfrm>
          <a:prstGeom prst="rect">
            <a:avLst/>
          </a:prstGeom>
        </p:spPr>
      </p:pic>
    </p:spTree>
    <p:extLst>
      <p:ext uri="{BB962C8B-B14F-4D97-AF65-F5344CB8AC3E}">
        <p14:creationId xmlns:p14="http://schemas.microsoft.com/office/powerpoint/2010/main" val="12944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dirty="0" smtClean="0"/>
              <a:t>Zielgruppe: 	Programmieranfänger </a:t>
            </a:r>
          </a:p>
          <a:p>
            <a:pPr marL="0" indent="0">
              <a:buNone/>
            </a:pPr>
            <a:r>
              <a:rPr lang="de-DE" dirty="0"/>
              <a:t>	</a:t>
            </a:r>
            <a:r>
              <a:rPr lang="de-DE" dirty="0" smtClean="0"/>
              <a:t>		im ersten Hochschulsemester</a:t>
            </a:r>
          </a:p>
          <a:p>
            <a:pPr marL="0" indent="0">
              <a:buNone/>
            </a:pPr>
            <a:r>
              <a:rPr lang="de-DE" dirty="0" smtClean="0"/>
              <a:t>		</a:t>
            </a:r>
            <a:r>
              <a:rPr lang="de-DE" dirty="0"/>
              <a:t>	oder in der Oberstufe </a:t>
            </a:r>
            <a:endParaRPr lang="de-DE" dirty="0" smtClean="0"/>
          </a:p>
          <a:p>
            <a:pPr marL="0" indent="0">
              <a:buNone/>
            </a:pPr>
            <a:endParaRPr lang="de-DE" dirty="0" smtClean="0"/>
          </a:p>
          <a:p>
            <a:pPr marL="0" indent="0">
              <a:buNone/>
            </a:pPr>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3</a:t>
            </a:fld>
            <a:endParaRPr lang="de-DE" dirty="0"/>
          </a:p>
        </p:txBody>
      </p:sp>
      <p:sp>
        <p:nvSpPr>
          <p:cNvPr id="5" name="Titel 4"/>
          <p:cNvSpPr>
            <a:spLocks noGrp="1"/>
          </p:cNvSpPr>
          <p:nvPr>
            <p:ph type="title"/>
          </p:nvPr>
        </p:nvSpPr>
        <p:spPr/>
        <p:txBody>
          <a:bodyPr/>
          <a:lstStyle/>
          <a:p>
            <a:r>
              <a:rPr lang="de-DE" dirty="0" smtClean="0"/>
              <a:t>Situation</a:t>
            </a:r>
            <a:endParaRPr lang="de-DE" dirty="0"/>
          </a:p>
        </p:txBody>
      </p:sp>
      <p:sp>
        <p:nvSpPr>
          <p:cNvPr id="6" name="Inhaltsplatzhalter 1"/>
          <p:cNvSpPr txBox="1">
            <a:spLocks/>
          </p:cNvSpPr>
          <p:nvPr/>
        </p:nvSpPr>
        <p:spPr>
          <a:xfrm>
            <a:off x="824948" y="4114800"/>
            <a:ext cx="10515600" cy="19370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smtClean="0"/>
              <a:t>Lernziele:		Was ist „richtiges“ Programmieren?</a:t>
            </a:r>
          </a:p>
          <a:p>
            <a:pPr marL="0" indent="0">
              <a:buFont typeface="Arial" panose="020B0604020202020204" pitchFamily="34" charset="0"/>
              <a:buNone/>
            </a:pPr>
            <a:r>
              <a:rPr lang="de-DE" dirty="0" smtClean="0"/>
              <a:t>			Wie komme ich von einem gegebenen Problem</a:t>
            </a:r>
          </a:p>
          <a:p>
            <a:pPr marL="0" indent="0">
              <a:buFont typeface="Arial" panose="020B0604020202020204" pitchFamily="34" charset="0"/>
              <a:buNone/>
            </a:pPr>
            <a:r>
              <a:rPr lang="de-DE" dirty="0"/>
              <a:t>	</a:t>
            </a:r>
            <a:r>
              <a:rPr lang="de-DE" dirty="0" smtClean="0"/>
              <a:t>			 zu einer Lösung in Code?</a:t>
            </a:r>
          </a:p>
          <a:p>
            <a:pPr marL="0" indent="0">
              <a:buFont typeface="Arial" panose="020B0604020202020204" pitchFamily="34" charset="0"/>
              <a:buNone/>
            </a:pPr>
            <a:r>
              <a:rPr lang="de-DE" dirty="0" smtClean="0"/>
              <a:t>			</a:t>
            </a:r>
            <a:endParaRPr lang="de-DE" dirty="0"/>
          </a:p>
        </p:txBody>
      </p:sp>
    </p:spTree>
    <p:extLst>
      <p:ext uri="{BB962C8B-B14F-4D97-AF65-F5344CB8AC3E}">
        <p14:creationId xmlns:p14="http://schemas.microsoft.com/office/powerpoint/2010/main" val="2062267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a:stretch>
            <a:fillRect/>
          </a:stretch>
        </p:blipFill>
        <p:spPr>
          <a:xfrm>
            <a:off x="235366" y="1866735"/>
            <a:ext cx="11649075" cy="3962400"/>
          </a:xfrm>
          <a:prstGeom prst="rect">
            <a:avLst/>
          </a:prstGeom>
        </p:spPr>
      </p:pic>
      <p:sp>
        <p:nvSpPr>
          <p:cNvPr id="2" name="Inhaltsplatzhalter 1"/>
          <p:cNvSpPr>
            <a:spLocks noGrp="1"/>
          </p:cNvSpPr>
          <p:nvPr>
            <p:ph idx="1"/>
          </p:nvPr>
        </p:nvSpPr>
        <p:spPr/>
        <p:txBody>
          <a:bodyPr/>
          <a:lstStyle/>
          <a:p>
            <a:endParaRPr lang="de-DE" dirty="0"/>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30</a:t>
            </a:fld>
            <a:endParaRPr lang="de-DE" dirty="0"/>
          </a:p>
        </p:txBody>
      </p:sp>
      <p:sp>
        <p:nvSpPr>
          <p:cNvPr id="5" name="Titel 4"/>
          <p:cNvSpPr>
            <a:spLocks noGrp="1"/>
          </p:cNvSpPr>
          <p:nvPr>
            <p:ph type="title"/>
          </p:nvPr>
        </p:nvSpPr>
        <p:spPr/>
        <p:txBody>
          <a:bodyPr/>
          <a:lstStyle/>
          <a:p>
            <a:endParaRPr lang="de-DE"/>
          </a:p>
        </p:txBody>
      </p:sp>
      <p:sp>
        <p:nvSpPr>
          <p:cNvPr id="7" name="Eingekerbter Richtungspfeil 6"/>
          <p:cNvSpPr/>
          <p:nvPr/>
        </p:nvSpPr>
        <p:spPr>
          <a:xfrm>
            <a:off x="7438529" y="612668"/>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8" name="Eingekerbter Richtungspfeil 7"/>
          <p:cNvSpPr/>
          <p:nvPr/>
        </p:nvSpPr>
        <p:spPr>
          <a:xfrm>
            <a:off x="348905" y="636962"/>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9" name="Eingekerbter Richtungspfeil 8"/>
          <p:cNvSpPr/>
          <p:nvPr/>
        </p:nvSpPr>
        <p:spPr>
          <a:xfrm>
            <a:off x="3584230" y="634169"/>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sp>
        <p:nvSpPr>
          <p:cNvPr id="10" name="Nach unten gekrümmter Pfeil 9"/>
          <p:cNvSpPr/>
          <p:nvPr/>
        </p:nvSpPr>
        <p:spPr>
          <a:xfrm rot="816043">
            <a:off x="3701411" y="1964840"/>
            <a:ext cx="3819146" cy="50128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1" name="Grafik 10"/>
          <p:cNvPicPr>
            <a:picLocks noChangeAspect="1"/>
          </p:cNvPicPr>
          <p:nvPr/>
        </p:nvPicPr>
        <p:blipFill>
          <a:blip r:embed="rId3"/>
          <a:stretch>
            <a:fillRect/>
          </a:stretch>
        </p:blipFill>
        <p:spPr>
          <a:xfrm>
            <a:off x="609924" y="2239096"/>
            <a:ext cx="3314700" cy="171450"/>
          </a:xfrm>
          <a:prstGeom prst="rect">
            <a:avLst/>
          </a:prstGeom>
        </p:spPr>
      </p:pic>
      <p:sp>
        <p:nvSpPr>
          <p:cNvPr id="12" name="Nach unten gekrümmter Pfeil 11"/>
          <p:cNvSpPr/>
          <p:nvPr/>
        </p:nvSpPr>
        <p:spPr>
          <a:xfrm rot="19389362" flipH="1">
            <a:off x="7305448" y="3136055"/>
            <a:ext cx="2938858" cy="558844"/>
          </a:xfrm>
          <a:prstGeom prst="curvedDownArrow">
            <a:avLst>
              <a:gd name="adj1" fmla="val 25000"/>
              <a:gd name="adj2" fmla="val 50000"/>
              <a:gd name="adj3" fmla="val 27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Textfeld 12"/>
          <p:cNvSpPr txBox="1"/>
          <p:nvPr/>
        </p:nvSpPr>
        <p:spPr>
          <a:xfrm>
            <a:off x="428766" y="2670121"/>
            <a:ext cx="5021539" cy="3046988"/>
          </a:xfrm>
          <a:prstGeom prst="rect">
            <a:avLst/>
          </a:prstGeom>
          <a:solidFill>
            <a:schemeClr val="accent1">
              <a:lumMod val="20000"/>
              <a:lumOff val="80000"/>
            </a:schemeClr>
          </a:solidFill>
        </p:spPr>
        <p:txBody>
          <a:bodyPr wrap="square" rtlCol="0">
            <a:spAutoFit/>
          </a:bodyPr>
          <a:lstStyle/>
          <a:p>
            <a:r>
              <a:rPr lang="de-DE" sz="2400" dirty="0" smtClean="0">
                <a:solidFill>
                  <a:srgbClr val="0070C0"/>
                </a:solidFill>
              </a:rPr>
              <a:t>Mit nur </a:t>
            </a:r>
          </a:p>
          <a:p>
            <a:r>
              <a:rPr lang="de-DE" sz="2400" dirty="0" smtClean="0">
                <a:solidFill>
                  <a:srgbClr val="0070C0"/>
                </a:solidFill>
              </a:rPr>
              <a:t>- 1 x Markieren</a:t>
            </a:r>
          </a:p>
          <a:p>
            <a:r>
              <a:rPr lang="de-DE" sz="2400" dirty="0" smtClean="0">
                <a:solidFill>
                  <a:srgbClr val="0070C0"/>
                </a:solidFill>
              </a:rPr>
              <a:t>- 2 x </a:t>
            </a:r>
            <a:r>
              <a:rPr lang="de-DE" sz="2400" dirty="0" err="1" smtClean="0">
                <a:solidFill>
                  <a:srgbClr val="0070C0"/>
                </a:solidFill>
              </a:rPr>
              <a:t>Clicken</a:t>
            </a:r>
            <a:r>
              <a:rPr lang="de-DE" sz="2400" dirty="0" smtClean="0">
                <a:solidFill>
                  <a:srgbClr val="0070C0"/>
                </a:solidFill>
              </a:rPr>
              <a:t> </a:t>
            </a:r>
          </a:p>
          <a:p>
            <a:endParaRPr lang="de-DE" sz="2400" dirty="0">
              <a:solidFill>
                <a:srgbClr val="0070C0"/>
              </a:solidFill>
            </a:endParaRPr>
          </a:p>
          <a:p>
            <a:r>
              <a:rPr lang="de-DE" sz="2400" dirty="0" smtClean="0">
                <a:solidFill>
                  <a:srgbClr val="0070C0"/>
                </a:solidFill>
              </a:rPr>
              <a:t>Wird aus dem Aufgabentext</a:t>
            </a:r>
          </a:p>
          <a:p>
            <a:r>
              <a:rPr lang="de-DE" sz="2400" dirty="0" smtClean="0">
                <a:solidFill>
                  <a:srgbClr val="0070C0"/>
                </a:solidFill>
              </a:rPr>
              <a:t>-&gt; Ein Merker/</a:t>
            </a:r>
            <a:r>
              <a:rPr lang="de-DE" sz="2400" dirty="0" err="1" smtClean="0">
                <a:solidFill>
                  <a:srgbClr val="0070C0"/>
                </a:solidFill>
              </a:rPr>
              <a:t>ToDo</a:t>
            </a:r>
            <a:r>
              <a:rPr lang="de-DE" sz="2400" dirty="0" smtClean="0">
                <a:solidFill>
                  <a:srgbClr val="0070C0"/>
                </a:solidFill>
              </a:rPr>
              <a:t>-Item erzeugt</a:t>
            </a:r>
          </a:p>
          <a:p>
            <a:r>
              <a:rPr lang="de-DE" sz="2400" dirty="0" smtClean="0">
                <a:solidFill>
                  <a:srgbClr val="0070C0"/>
                </a:solidFill>
              </a:rPr>
              <a:t>-&gt; Ein kommentierter Rahmen für die  </a:t>
            </a:r>
          </a:p>
          <a:p>
            <a:r>
              <a:rPr lang="de-DE" sz="2400" dirty="0">
                <a:solidFill>
                  <a:srgbClr val="0070C0"/>
                </a:solidFill>
              </a:rPr>
              <a:t> </a:t>
            </a:r>
            <a:r>
              <a:rPr lang="de-DE" sz="2400" dirty="0" smtClean="0">
                <a:solidFill>
                  <a:srgbClr val="0070C0"/>
                </a:solidFill>
              </a:rPr>
              <a:t>   Umsetzung erzeugt</a:t>
            </a:r>
            <a:endParaRPr lang="de-DE" sz="2400" dirty="0">
              <a:solidFill>
                <a:srgbClr val="0070C0"/>
              </a:solidFill>
            </a:endParaRPr>
          </a:p>
        </p:txBody>
      </p:sp>
    </p:spTree>
    <p:extLst>
      <p:ext uri="{BB962C8B-B14F-4D97-AF65-F5344CB8AC3E}">
        <p14:creationId xmlns:p14="http://schemas.microsoft.com/office/powerpoint/2010/main" val="278149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a:stretch>
            <a:fillRect/>
          </a:stretch>
        </p:blipFill>
        <p:spPr>
          <a:xfrm>
            <a:off x="235366" y="1866735"/>
            <a:ext cx="11649075" cy="3962400"/>
          </a:xfrm>
          <a:prstGeom prst="rect">
            <a:avLst/>
          </a:prstGeom>
        </p:spPr>
      </p:pic>
      <p:sp>
        <p:nvSpPr>
          <p:cNvPr id="2" name="Inhaltsplatzhalter 1"/>
          <p:cNvSpPr>
            <a:spLocks noGrp="1"/>
          </p:cNvSpPr>
          <p:nvPr>
            <p:ph idx="1"/>
          </p:nvPr>
        </p:nvSpPr>
        <p:spPr/>
        <p:txBody>
          <a:bodyPr/>
          <a:lstStyle/>
          <a:p>
            <a:endParaRPr lang="de-DE" dirty="0"/>
          </a:p>
        </p:txBody>
      </p:sp>
      <p:sp>
        <p:nvSpPr>
          <p:cNvPr id="3" name="Fußzeilenplatzhalter 2"/>
          <p:cNvSpPr>
            <a:spLocks noGrp="1"/>
          </p:cNvSpPr>
          <p:nvPr>
            <p:ph type="ftr" sz="quarter" idx="11"/>
          </p:nvPr>
        </p:nvSpPr>
        <p:spPr/>
        <p:txBody>
          <a:bodyPr/>
          <a:lstStyle/>
          <a:p>
            <a:r>
              <a:rPr lang="de-DE" smtClean="0"/>
              <a:t>5Code – LEARNTEC 2017 – Dahm</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31</a:t>
            </a:fld>
            <a:endParaRPr lang="de-DE" dirty="0"/>
          </a:p>
        </p:txBody>
      </p:sp>
      <p:sp>
        <p:nvSpPr>
          <p:cNvPr id="5" name="Titel 4"/>
          <p:cNvSpPr>
            <a:spLocks noGrp="1"/>
          </p:cNvSpPr>
          <p:nvPr>
            <p:ph type="title"/>
          </p:nvPr>
        </p:nvSpPr>
        <p:spPr/>
        <p:txBody>
          <a:bodyPr/>
          <a:lstStyle/>
          <a:p>
            <a:endParaRPr lang="de-DE"/>
          </a:p>
        </p:txBody>
      </p:sp>
      <p:sp>
        <p:nvSpPr>
          <p:cNvPr id="7" name="Eingekerbter Richtungspfeil 6"/>
          <p:cNvSpPr/>
          <p:nvPr/>
        </p:nvSpPr>
        <p:spPr>
          <a:xfrm>
            <a:off x="7438529" y="215635"/>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8" name="Eingekerbter Richtungspfeil 7"/>
          <p:cNvSpPr/>
          <p:nvPr/>
        </p:nvSpPr>
        <p:spPr>
          <a:xfrm>
            <a:off x="348905" y="239929"/>
            <a:ext cx="3513232" cy="827681"/>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Ü</a:t>
            </a:r>
            <a:r>
              <a:rPr lang="de-DE" sz="4400" dirty="0" smtClean="0">
                <a:solidFill>
                  <a:schemeClr val="bg1"/>
                </a:solidFill>
              </a:rPr>
              <a:t>berlegen</a:t>
            </a:r>
            <a:endParaRPr lang="de-DE" sz="5400" dirty="0">
              <a:solidFill>
                <a:schemeClr val="bg1"/>
              </a:solidFill>
            </a:endParaRPr>
          </a:p>
        </p:txBody>
      </p:sp>
      <p:sp>
        <p:nvSpPr>
          <p:cNvPr id="9" name="Eingekerbter Richtungspfeil 8"/>
          <p:cNvSpPr/>
          <p:nvPr/>
        </p:nvSpPr>
        <p:spPr>
          <a:xfrm>
            <a:off x="3584230" y="237136"/>
            <a:ext cx="4128016" cy="83047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A</a:t>
            </a:r>
            <a:r>
              <a:rPr lang="de-DE" sz="4400" dirty="0" smtClean="0">
                <a:solidFill>
                  <a:schemeClr val="bg1"/>
                </a:solidFill>
              </a:rPr>
              <a:t>ufschreiben</a:t>
            </a:r>
            <a:endParaRPr lang="de-DE" sz="4400" dirty="0">
              <a:solidFill>
                <a:schemeClr val="bg1"/>
              </a:solidFill>
            </a:endParaRPr>
          </a:p>
        </p:txBody>
      </p:sp>
      <p:pic>
        <p:nvPicPr>
          <p:cNvPr id="15" name="Grafik 14"/>
          <p:cNvPicPr>
            <a:picLocks noChangeAspect="1"/>
          </p:cNvPicPr>
          <p:nvPr/>
        </p:nvPicPr>
        <p:blipFill>
          <a:blip r:embed="rId3"/>
          <a:stretch>
            <a:fillRect/>
          </a:stretch>
        </p:blipFill>
        <p:spPr>
          <a:xfrm>
            <a:off x="5803484" y="1242847"/>
            <a:ext cx="6153150" cy="5210175"/>
          </a:xfrm>
          <a:prstGeom prst="rect">
            <a:avLst/>
          </a:prstGeom>
        </p:spPr>
      </p:pic>
      <p:sp>
        <p:nvSpPr>
          <p:cNvPr id="17" name="Textfeld 16"/>
          <p:cNvSpPr txBox="1"/>
          <p:nvPr/>
        </p:nvSpPr>
        <p:spPr>
          <a:xfrm>
            <a:off x="1860524" y="2489813"/>
            <a:ext cx="5021539" cy="2677656"/>
          </a:xfrm>
          <a:prstGeom prst="rect">
            <a:avLst/>
          </a:prstGeom>
          <a:solidFill>
            <a:schemeClr val="accent1">
              <a:lumMod val="20000"/>
              <a:lumOff val="80000"/>
            </a:schemeClr>
          </a:solidFill>
        </p:spPr>
        <p:txBody>
          <a:bodyPr wrap="square" rtlCol="0">
            <a:spAutoFit/>
          </a:bodyPr>
          <a:lstStyle/>
          <a:p>
            <a:r>
              <a:rPr lang="de-DE" sz="2400" dirty="0" smtClean="0">
                <a:solidFill>
                  <a:srgbClr val="0070C0"/>
                </a:solidFill>
              </a:rPr>
              <a:t>Überblick behalten über</a:t>
            </a:r>
          </a:p>
          <a:p>
            <a:endParaRPr lang="de-DE" sz="2400" dirty="0" smtClean="0">
              <a:solidFill>
                <a:srgbClr val="0070C0"/>
              </a:solidFill>
            </a:endParaRPr>
          </a:p>
          <a:p>
            <a:pPr marL="342900" indent="-342900">
              <a:buFontTx/>
              <a:buChar char="-"/>
            </a:pPr>
            <a:r>
              <a:rPr lang="de-DE" sz="2400" dirty="0" smtClean="0">
                <a:solidFill>
                  <a:srgbClr val="0070C0"/>
                </a:solidFill>
              </a:rPr>
              <a:t>Klassen</a:t>
            </a:r>
          </a:p>
          <a:p>
            <a:pPr marL="342900" indent="-342900">
              <a:buFontTx/>
              <a:buChar char="-"/>
            </a:pPr>
            <a:r>
              <a:rPr lang="de-DE" sz="2400" dirty="0" smtClean="0">
                <a:solidFill>
                  <a:srgbClr val="0070C0"/>
                </a:solidFill>
              </a:rPr>
              <a:t>Methoden</a:t>
            </a:r>
          </a:p>
          <a:p>
            <a:pPr marL="342900" indent="-342900">
              <a:buFontTx/>
              <a:buChar char="-"/>
            </a:pPr>
            <a:r>
              <a:rPr lang="de-DE" sz="2400" dirty="0" smtClean="0">
                <a:solidFill>
                  <a:srgbClr val="0070C0"/>
                </a:solidFill>
              </a:rPr>
              <a:t>Variablen</a:t>
            </a:r>
          </a:p>
          <a:p>
            <a:pPr marL="342900" indent="-342900">
              <a:buFontTx/>
              <a:buChar char="-"/>
            </a:pPr>
            <a:endParaRPr lang="de-DE" sz="2400" dirty="0">
              <a:solidFill>
                <a:srgbClr val="0070C0"/>
              </a:solidFill>
            </a:endParaRPr>
          </a:p>
          <a:p>
            <a:r>
              <a:rPr lang="de-DE" sz="2400" dirty="0" smtClean="0">
                <a:solidFill>
                  <a:srgbClr val="0070C0"/>
                </a:solidFill>
              </a:rPr>
              <a:t>                                          -&gt; Navigation: </a:t>
            </a:r>
            <a:endParaRPr lang="de-DE" sz="2400" dirty="0">
              <a:solidFill>
                <a:srgbClr val="0070C0"/>
              </a:solidFill>
            </a:endParaRPr>
          </a:p>
        </p:txBody>
      </p:sp>
    </p:spTree>
    <p:extLst>
      <p:ext uri="{BB962C8B-B14F-4D97-AF65-F5344CB8AC3E}">
        <p14:creationId xmlns:p14="http://schemas.microsoft.com/office/powerpoint/2010/main" val="36045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32</a:t>
            </a:fld>
            <a:endParaRPr lang="de-DE" dirty="0"/>
          </a:p>
        </p:txBody>
      </p:sp>
      <p:sp>
        <p:nvSpPr>
          <p:cNvPr id="5" name="Titel 4"/>
          <p:cNvSpPr>
            <a:spLocks noGrp="1"/>
          </p:cNvSpPr>
          <p:nvPr>
            <p:ph type="title"/>
          </p:nvPr>
        </p:nvSpPr>
        <p:spPr/>
        <p:txBody>
          <a:bodyPr/>
          <a:lstStyle/>
          <a:p>
            <a:endParaRPr lang="de-DE"/>
          </a:p>
        </p:txBody>
      </p:sp>
      <p:sp>
        <p:nvSpPr>
          <p:cNvPr id="8" name="Eingekerbter Richtungspfeil 7"/>
          <p:cNvSpPr/>
          <p:nvPr/>
        </p:nvSpPr>
        <p:spPr>
          <a:xfrm>
            <a:off x="669938" y="520145"/>
            <a:ext cx="4007513" cy="873475"/>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bg1"/>
                </a:solidFill>
              </a:rPr>
              <a:t>Codieren</a:t>
            </a:r>
            <a:endParaRPr lang="de-DE" sz="5400" dirty="0">
              <a:solidFill>
                <a:schemeClr val="bg1"/>
              </a:solidFill>
            </a:endParaRPr>
          </a:p>
        </p:txBody>
      </p:sp>
      <p:sp>
        <p:nvSpPr>
          <p:cNvPr id="13" name="Inhaltsplatzhalter 1"/>
          <p:cNvSpPr txBox="1">
            <a:spLocks/>
          </p:cNvSpPr>
          <p:nvPr/>
        </p:nvSpPr>
        <p:spPr>
          <a:xfrm>
            <a:off x="838199" y="1825625"/>
            <a:ext cx="112651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600" b="1" dirty="0" smtClean="0">
                <a:solidFill>
                  <a:srgbClr val="0070C0"/>
                </a:solidFill>
              </a:rPr>
              <a:t>Fehlerbehandlung</a:t>
            </a:r>
          </a:p>
          <a:p>
            <a:pPr marL="0" indent="0">
              <a:buFont typeface="Arial" panose="020B0604020202020204" pitchFamily="34" charset="0"/>
              <a:buNone/>
            </a:pPr>
            <a:endParaRPr lang="de-DE" dirty="0">
              <a:solidFill>
                <a:srgbClr val="0070C0"/>
              </a:solidFill>
            </a:endParaRPr>
          </a:p>
          <a:p>
            <a:pPr>
              <a:buFont typeface="Wingdings" panose="05000000000000000000" pitchFamily="2" charset="2"/>
              <a:buChar char="ü"/>
            </a:pPr>
            <a:r>
              <a:rPr lang="de-DE" dirty="0" smtClean="0">
                <a:solidFill>
                  <a:srgbClr val="0070C0"/>
                </a:solidFill>
              </a:rPr>
              <a:t> Anzeige im Terminalfenster</a:t>
            </a:r>
          </a:p>
          <a:p>
            <a:pPr>
              <a:buFont typeface="Wingdings" panose="05000000000000000000" pitchFamily="2" charset="2"/>
              <a:buChar char="ü"/>
            </a:pPr>
            <a:r>
              <a:rPr lang="de-DE" dirty="0" smtClean="0">
                <a:solidFill>
                  <a:srgbClr val="0070C0"/>
                </a:solidFill>
              </a:rPr>
              <a:t> Marker in der Zeile</a:t>
            </a:r>
          </a:p>
          <a:p>
            <a:pPr>
              <a:buFont typeface="Wingdings" panose="05000000000000000000" pitchFamily="2" charset="2"/>
              <a:buChar char="ü"/>
            </a:pPr>
            <a:r>
              <a:rPr lang="de-DE" dirty="0" smtClean="0">
                <a:solidFill>
                  <a:srgbClr val="0070C0"/>
                </a:solidFill>
              </a:rPr>
              <a:t> </a:t>
            </a:r>
            <a:r>
              <a:rPr lang="de-DE" dirty="0" err="1" smtClean="0">
                <a:solidFill>
                  <a:srgbClr val="0070C0"/>
                </a:solidFill>
              </a:rPr>
              <a:t>Tooltip</a:t>
            </a:r>
            <a:r>
              <a:rPr lang="de-DE" dirty="0" smtClean="0">
                <a:solidFill>
                  <a:srgbClr val="0070C0"/>
                </a:solidFill>
              </a:rPr>
              <a:t> in der Zeile</a:t>
            </a:r>
          </a:p>
          <a:p>
            <a:pPr>
              <a:buFont typeface="Wingdings" panose="05000000000000000000" pitchFamily="2" charset="2"/>
              <a:buChar char="ü"/>
            </a:pPr>
            <a:r>
              <a:rPr lang="de-DE" dirty="0" smtClean="0">
                <a:solidFill>
                  <a:srgbClr val="0070C0"/>
                </a:solidFill>
              </a:rPr>
              <a:t> Roter Titel des Code-Tabs</a:t>
            </a:r>
          </a:p>
          <a:p>
            <a:pPr>
              <a:buFont typeface="Wingdings" panose="05000000000000000000" pitchFamily="2" charset="2"/>
              <a:buChar char="ü"/>
            </a:pPr>
            <a:r>
              <a:rPr lang="de-DE" dirty="0" smtClean="0">
                <a:solidFill>
                  <a:srgbClr val="0070C0"/>
                </a:solidFill>
              </a:rPr>
              <a:t> Mit &lt;- und -&gt; durch Fehler laufen</a:t>
            </a:r>
          </a:p>
          <a:p>
            <a:pPr>
              <a:buFontTx/>
              <a:buChar char="-"/>
            </a:pPr>
            <a:endParaRPr lang="de-DE" dirty="0" smtClean="0">
              <a:solidFill>
                <a:srgbClr val="0070C0"/>
              </a:solidFill>
            </a:endParaRPr>
          </a:p>
          <a:p>
            <a:pPr marL="0" indent="0">
              <a:buFont typeface="Arial" panose="020B0604020202020204" pitchFamily="34" charset="0"/>
              <a:buNone/>
            </a:pPr>
            <a:endParaRPr lang="de-DE" dirty="0" smtClean="0">
              <a:solidFill>
                <a:srgbClr val="0070C0"/>
              </a:solidFill>
            </a:endParaRPr>
          </a:p>
        </p:txBody>
      </p:sp>
      <p:pic>
        <p:nvPicPr>
          <p:cNvPr id="10" name="Grafik 9"/>
          <p:cNvPicPr>
            <a:picLocks noChangeAspect="1"/>
          </p:cNvPicPr>
          <p:nvPr/>
        </p:nvPicPr>
        <p:blipFill>
          <a:blip r:embed="rId2"/>
          <a:stretch>
            <a:fillRect/>
          </a:stretch>
        </p:blipFill>
        <p:spPr>
          <a:xfrm>
            <a:off x="6600825" y="1926716"/>
            <a:ext cx="4752975" cy="3819525"/>
          </a:xfrm>
          <a:prstGeom prst="rect">
            <a:avLst/>
          </a:prstGeom>
        </p:spPr>
      </p:pic>
      <p:cxnSp>
        <p:nvCxnSpPr>
          <p:cNvPr id="6" name="Gerade Verbindung mit Pfeil 5"/>
          <p:cNvCxnSpPr/>
          <p:nvPr/>
        </p:nvCxnSpPr>
        <p:spPr>
          <a:xfrm>
            <a:off x="5683606" y="3254718"/>
            <a:ext cx="1252330" cy="1570383"/>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4452730" y="3836504"/>
            <a:ext cx="2365513" cy="59635"/>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4302952" y="3578088"/>
            <a:ext cx="2384287" cy="815008"/>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5477347" y="2267713"/>
            <a:ext cx="1472093" cy="2557388"/>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6600825" y="4393097"/>
            <a:ext cx="2035175" cy="111141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8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tgtEl>
                                          <p:spTgt spid="1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fade">
                                      <p:cBhvr>
                                        <p:cTn id="31" dur="500"/>
                                        <p:tgtEl>
                                          <p:spTgt spid="13">
                                            <p:txEl>
                                              <p:pRg st="5" end="5"/>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animEffect transition="in" filter="fade">
                                      <p:cBhvr>
                                        <p:cTn id="38"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500554" y="1690688"/>
            <a:ext cx="6691445" cy="4638301"/>
          </a:xfrm>
        </p:spPr>
        <p:txBody>
          <a:bodyPr>
            <a:normAutofit/>
          </a:bodyPr>
          <a:lstStyle/>
          <a:p>
            <a:pPr marL="228600" lvl="1">
              <a:spcBef>
                <a:spcPts val="1000"/>
              </a:spcBef>
              <a:spcAft>
                <a:spcPts val="600"/>
              </a:spcAft>
              <a:buFont typeface="Wingdings" panose="05000000000000000000" pitchFamily="2" charset="2"/>
              <a:buChar char="ü"/>
            </a:pPr>
            <a:r>
              <a:rPr lang="de-DE" sz="2800" dirty="0">
                <a:solidFill>
                  <a:srgbClr val="0070C0"/>
                </a:solidFill>
              </a:rPr>
              <a:t>Alle 5 </a:t>
            </a:r>
            <a:r>
              <a:rPr lang="de-DE" sz="2800" dirty="0" smtClean="0">
                <a:solidFill>
                  <a:srgbClr val="0070C0"/>
                </a:solidFill>
              </a:rPr>
              <a:t>Schritte </a:t>
            </a:r>
            <a:r>
              <a:rPr lang="de-DE" sz="2800" dirty="0" smtClean="0"/>
              <a:t>unterstützen</a:t>
            </a:r>
            <a:endParaRPr lang="de-DE" sz="2800" dirty="0"/>
          </a:p>
          <a:p>
            <a:pPr lvl="1">
              <a:buFont typeface="Wingdings" panose="05000000000000000000" pitchFamily="2" charset="2"/>
              <a:buChar char="ü"/>
            </a:pPr>
            <a:r>
              <a:rPr lang="de-DE" dirty="0"/>
              <a:t>Nicht nur </a:t>
            </a:r>
            <a:r>
              <a:rPr lang="de-DE" dirty="0" smtClean="0"/>
              <a:t>Codieren (in Java)</a:t>
            </a:r>
            <a:endParaRPr lang="de-DE" dirty="0"/>
          </a:p>
          <a:p>
            <a:pPr>
              <a:buFont typeface="Wingdings" panose="05000000000000000000" pitchFamily="2" charset="2"/>
              <a:buChar char="ü"/>
            </a:pPr>
            <a:endParaRPr lang="de-DE" dirty="0" smtClean="0"/>
          </a:p>
          <a:p>
            <a:pPr>
              <a:buFont typeface="Wingdings" panose="05000000000000000000" pitchFamily="2" charset="2"/>
              <a:buChar char="ü"/>
            </a:pPr>
            <a:r>
              <a:rPr lang="de-DE" dirty="0" smtClean="0"/>
              <a:t>Kompletter </a:t>
            </a:r>
            <a:r>
              <a:rPr lang="de-DE" dirty="0" smtClean="0">
                <a:solidFill>
                  <a:srgbClr val="0070C0"/>
                </a:solidFill>
              </a:rPr>
              <a:t>Kontext</a:t>
            </a:r>
            <a:r>
              <a:rPr lang="de-DE" dirty="0" smtClean="0"/>
              <a:t> in </a:t>
            </a:r>
            <a:r>
              <a:rPr lang="de-DE" dirty="0" smtClean="0">
                <a:solidFill>
                  <a:srgbClr val="0070C0"/>
                </a:solidFill>
              </a:rPr>
              <a:t>1 Tool</a:t>
            </a:r>
            <a:endParaRPr lang="de-DE" dirty="0">
              <a:solidFill>
                <a:srgbClr val="0070C0"/>
              </a:solidFill>
            </a:endParaRPr>
          </a:p>
          <a:p>
            <a:pPr lvl="1">
              <a:buFont typeface="Wingdings" panose="05000000000000000000" pitchFamily="2" charset="2"/>
              <a:buChar char="ü"/>
            </a:pPr>
            <a:r>
              <a:rPr lang="de-DE" dirty="0" smtClean="0"/>
              <a:t>Reduzierte Kognitive Belastung</a:t>
            </a:r>
          </a:p>
          <a:p>
            <a:pPr marL="457200" lvl="1" indent="0">
              <a:buNone/>
            </a:pPr>
            <a:endParaRPr lang="de-DE" dirty="0"/>
          </a:p>
          <a:p>
            <a:pPr>
              <a:buFont typeface="Wingdings" panose="05000000000000000000" pitchFamily="2" charset="2"/>
              <a:buChar char="ü"/>
            </a:pPr>
            <a:r>
              <a:rPr lang="de-DE" dirty="0" smtClean="0"/>
              <a:t>Jede (Teil-)Aufgabe im </a:t>
            </a:r>
            <a:r>
              <a:rPr lang="de-DE" dirty="0" smtClean="0">
                <a:solidFill>
                  <a:srgbClr val="0070C0"/>
                </a:solidFill>
              </a:rPr>
              <a:t>Flow </a:t>
            </a:r>
            <a:r>
              <a:rPr lang="de-DE" dirty="0" smtClean="0"/>
              <a:t>bearbeiten</a:t>
            </a:r>
          </a:p>
          <a:p>
            <a:pPr lvl="1">
              <a:buFont typeface="Wingdings" panose="05000000000000000000" pitchFamily="2" charset="2"/>
              <a:buChar char="ü"/>
            </a:pPr>
            <a:r>
              <a:rPr lang="de-DE" dirty="0" smtClean="0"/>
              <a:t>Zusammenhang bleibt erhalten</a:t>
            </a:r>
          </a:p>
          <a:p>
            <a:pPr lvl="1">
              <a:buFont typeface="Wingdings" panose="05000000000000000000" pitchFamily="2" charset="2"/>
              <a:buChar char="ü"/>
            </a:pPr>
            <a:r>
              <a:rPr lang="de-DE" dirty="0" smtClean="0"/>
              <a:t>Arbeitsfluss (</a:t>
            </a:r>
            <a:r>
              <a:rPr lang="de-DE" dirty="0" smtClean="0">
                <a:solidFill>
                  <a:srgbClr val="0070C0"/>
                </a:solidFill>
              </a:rPr>
              <a:t>Flow</a:t>
            </a:r>
            <a:r>
              <a:rPr lang="de-DE" dirty="0" smtClean="0"/>
              <a:t>) bleibt erhalten </a:t>
            </a:r>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33</a:t>
            </a:fld>
            <a:endParaRPr lang="de-DE" dirty="0"/>
          </a:p>
        </p:txBody>
      </p:sp>
      <p:sp>
        <p:nvSpPr>
          <p:cNvPr id="5" name="Titel 4"/>
          <p:cNvSpPr>
            <a:spLocks noGrp="1"/>
          </p:cNvSpPr>
          <p:nvPr>
            <p:ph type="title"/>
          </p:nvPr>
        </p:nvSpPr>
        <p:spPr>
          <a:xfrm>
            <a:off x="838200" y="365125"/>
            <a:ext cx="11075894" cy="1325563"/>
          </a:xfrm>
        </p:spPr>
        <p:txBody>
          <a:bodyPr/>
          <a:lstStyle/>
          <a:p>
            <a:r>
              <a:rPr lang="de-DE" dirty="0" smtClean="0">
                <a:solidFill>
                  <a:srgbClr val="0070C0"/>
                </a:solidFill>
              </a:rPr>
              <a:t>Zusammenfassung</a:t>
            </a:r>
            <a:endParaRPr lang="de-DE" dirty="0">
              <a:solidFill>
                <a:srgbClr val="0070C0"/>
              </a:solidFill>
            </a:endParaRPr>
          </a:p>
        </p:txBody>
      </p:sp>
      <p:sp>
        <p:nvSpPr>
          <p:cNvPr id="6" name="Richtungspfeil 5"/>
          <p:cNvSpPr/>
          <p:nvPr/>
        </p:nvSpPr>
        <p:spPr>
          <a:xfrm>
            <a:off x="371242" y="1831695"/>
            <a:ext cx="1142190" cy="484184"/>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L</a:t>
            </a:r>
            <a:r>
              <a:rPr lang="de-DE" sz="2400" dirty="0" smtClean="0"/>
              <a:t>esen</a:t>
            </a:r>
            <a:endParaRPr lang="de-DE" sz="900" dirty="0"/>
          </a:p>
        </p:txBody>
      </p:sp>
      <p:sp>
        <p:nvSpPr>
          <p:cNvPr id="7" name="Eingekerbter Richtungspfeil 6"/>
          <p:cNvSpPr/>
          <p:nvPr/>
        </p:nvSpPr>
        <p:spPr>
          <a:xfrm>
            <a:off x="2968308" y="3166337"/>
            <a:ext cx="1915518" cy="48418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bg1"/>
                </a:solidFill>
              </a:rPr>
              <a:t>C</a:t>
            </a:r>
            <a:r>
              <a:rPr lang="de-DE" sz="2400" dirty="0" smtClean="0">
                <a:solidFill>
                  <a:schemeClr val="bg1"/>
                </a:solidFill>
              </a:rPr>
              <a:t>odieren</a:t>
            </a:r>
            <a:endParaRPr lang="de-DE" sz="2400" dirty="0">
              <a:solidFill>
                <a:schemeClr val="bg1"/>
              </a:solidFill>
            </a:endParaRPr>
          </a:p>
        </p:txBody>
      </p:sp>
      <p:sp>
        <p:nvSpPr>
          <p:cNvPr id="8" name="Eingekerbter Richtungspfeil 7"/>
          <p:cNvSpPr/>
          <p:nvPr/>
        </p:nvSpPr>
        <p:spPr>
          <a:xfrm>
            <a:off x="1412297" y="1829221"/>
            <a:ext cx="2108009" cy="48418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bg1"/>
                </a:solidFill>
              </a:rPr>
              <a:t>V</a:t>
            </a:r>
            <a:r>
              <a:rPr lang="de-DE" sz="2400" dirty="0" smtClean="0">
                <a:solidFill>
                  <a:schemeClr val="bg1"/>
                </a:solidFill>
              </a:rPr>
              <a:t>erstehen</a:t>
            </a:r>
            <a:endParaRPr lang="de-DE" sz="2400" dirty="0">
              <a:solidFill>
                <a:schemeClr val="bg1"/>
              </a:solidFill>
            </a:endParaRPr>
          </a:p>
        </p:txBody>
      </p:sp>
      <p:sp>
        <p:nvSpPr>
          <p:cNvPr id="9" name="Eingekerbter Richtungspfeil 8"/>
          <p:cNvSpPr/>
          <p:nvPr/>
        </p:nvSpPr>
        <p:spPr>
          <a:xfrm>
            <a:off x="611872" y="2497506"/>
            <a:ext cx="2095060" cy="48418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bg1"/>
                </a:solidFill>
              </a:rPr>
              <a:t>Ü</a:t>
            </a:r>
            <a:r>
              <a:rPr lang="de-DE" sz="2400" dirty="0" smtClean="0">
                <a:solidFill>
                  <a:schemeClr val="bg1"/>
                </a:solidFill>
              </a:rPr>
              <a:t>berlegen</a:t>
            </a:r>
            <a:endParaRPr lang="de-DE" sz="2400" dirty="0">
              <a:solidFill>
                <a:schemeClr val="bg1"/>
              </a:solidFill>
            </a:endParaRPr>
          </a:p>
        </p:txBody>
      </p:sp>
      <p:sp>
        <p:nvSpPr>
          <p:cNvPr id="10" name="Eingekerbter Richtungspfeil 9"/>
          <p:cNvSpPr/>
          <p:nvPr/>
        </p:nvSpPr>
        <p:spPr>
          <a:xfrm>
            <a:off x="2592121" y="2497920"/>
            <a:ext cx="2449111" cy="484184"/>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bg1"/>
                </a:solidFill>
              </a:rPr>
              <a:t>A</a:t>
            </a:r>
            <a:r>
              <a:rPr lang="de-DE" sz="2400" dirty="0" smtClean="0">
                <a:solidFill>
                  <a:schemeClr val="bg1"/>
                </a:solidFill>
              </a:rPr>
              <a:t>ufschreiben</a:t>
            </a:r>
            <a:endParaRPr lang="de-DE" sz="2400" dirty="0">
              <a:solidFill>
                <a:schemeClr val="bg1"/>
              </a:solidFill>
            </a:endParaRPr>
          </a:p>
        </p:txBody>
      </p:sp>
      <p:sp>
        <p:nvSpPr>
          <p:cNvPr id="12" name="Textfeld 11"/>
          <p:cNvSpPr txBox="1"/>
          <p:nvPr/>
        </p:nvSpPr>
        <p:spPr>
          <a:xfrm>
            <a:off x="558871" y="4472503"/>
            <a:ext cx="4066500" cy="1323439"/>
          </a:xfrm>
          <a:prstGeom prst="rect">
            <a:avLst/>
          </a:prstGeom>
          <a:noFill/>
        </p:spPr>
        <p:txBody>
          <a:bodyPr wrap="square" rtlCol="0">
            <a:spAutoFit/>
          </a:bodyPr>
          <a:lstStyle/>
          <a:p>
            <a:pPr algn="ctr"/>
            <a:r>
              <a:rPr lang="de-DE" sz="4000" b="1" dirty="0" smtClean="0">
                <a:solidFill>
                  <a:srgbClr val="00B0F0"/>
                </a:solidFill>
                <a:latin typeface="Arial" panose="020B0604020202020204" pitchFamily="34" charset="0"/>
                <a:cs typeface="Arial" panose="020B0604020202020204" pitchFamily="34" charset="0"/>
              </a:rPr>
              <a:t>FLOW-</a:t>
            </a:r>
            <a:r>
              <a:rPr lang="de-DE" sz="4000" b="1" dirty="0" err="1" smtClean="0">
                <a:solidFill>
                  <a:srgbClr val="00B0F0"/>
                </a:solidFill>
                <a:latin typeface="Arial" panose="020B0604020202020204" pitchFamily="34" charset="0"/>
                <a:cs typeface="Arial" panose="020B0604020202020204" pitchFamily="34" charset="0"/>
              </a:rPr>
              <a:t>Programming</a:t>
            </a:r>
            <a:endParaRPr lang="de-DE" sz="3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7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768559" y="4411919"/>
            <a:ext cx="7318827" cy="1705798"/>
          </a:xfrm>
          <a:prstGeom prst="rect">
            <a:avLst/>
          </a:prstGeom>
        </p:spPr>
      </p:pic>
      <p:sp>
        <p:nvSpPr>
          <p:cNvPr id="3" name="Fußzeilenplatzhalter 2"/>
          <p:cNvSpPr>
            <a:spLocks noGrp="1"/>
          </p:cNvSpPr>
          <p:nvPr>
            <p:ph type="ftr" sz="quarter" idx="11"/>
          </p:nvPr>
        </p:nvSpPr>
        <p:spPr/>
        <p:txBody>
          <a:bodyPr/>
          <a:lstStyle/>
          <a:p>
            <a:r>
              <a:rPr lang="de-DE" smtClean="0"/>
              <a:t>5Code – Delfi 2015 – Dahm, Barnjak, Heilemann</a:t>
            </a:r>
            <a:endParaRPr lang="de-DE" dirty="0"/>
          </a:p>
        </p:txBody>
      </p:sp>
      <p:sp>
        <p:nvSpPr>
          <p:cNvPr id="4" name="Foliennummernplatzhalter 3"/>
          <p:cNvSpPr>
            <a:spLocks noGrp="1"/>
          </p:cNvSpPr>
          <p:nvPr>
            <p:ph type="sldNum" sz="quarter" idx="12"/>
          </p:nvPr>
        </p:nvSpPr>
        <p:spPr/>
        <p:txBody>
          <a:bodyPr/>
          <a:lstStyle/>
          <a:p>
            <a:fld id="{084D8937-F2ED-4F9A-A2BC-934C7AF6489C}" type="slidenum">
              <a:rPr lang="de-DE" smtClean="0"/>
              <a:pPr/>
              <a:t>34</a:t>
            </a:fld>
            <a:endParaRPr lang="de-DE" dirty="0"/>
          </a:p>
        </p:txBody>
      </p:sp>
      <p:sp>
        <p:nvSpPr>
          <p:cNvPr id="5" name="Titel 4"/>
          <p:cNvSpPr>
            <a:spLocks noGrp="1"/>
          </p:cNvSpPr>
          <p:nvPr>
            <p:ph type="title"/>
          </p:nvPr>
        </p:nvSpPr>
        <p:spPr/>
        <p:txBody>
          <a:bodyPr/>
          <a:lstStyle/>
          <a:p>
            <a:r>
              <a:rPr lang="de-DE" dirty="0" smtClean="0"/>
              <a:t>							  Vielen Dank</a:t>
            </a:r>
            <a:endParaRPr lang="de-DE" dirty="0"/>
          </a:p>
        </p:txBody>
      </p:sp>
      <p:sp>
        <p:nvSpPr>
          <p:cNvPr id="6" name="Untertitel 2"/>
          <p:cNvSpPr txBox="1">
            <a:spLocks/>
          </p:cNvSpPr>
          <p:nvPr/>
        </p:nvSpPr>
        <p:spPr>
          <a:xfrm>
            <a:off x="7523480" y="2071528"/>
            <a:ext cx="4497832" cy="3923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smtClean="0">
                <a:latin typeface="Courier New" panose="02070309020205020404" pitchFamily="49" charset="0"/>
                <a:cs typeface="Courier New" panose="02070309020205020404" pitchFamily="49" charset="0"/>
                <a:hlinkClick r:id="rId3"/>
              </a:rPr>
              <a:t>www.5Code.de</a:t>
            </a:r>
            <a:endParaRPr lang="de-DE" b="1" dirty="0" smtClean="0">
              <a:latin typeface="Courier New" panose="02070309020205020404" pitchFamily="49" charset="0"/>
              <a:cs typeface="Courier New" panose="02070309020205020404" pitchFamily="49" charset="0"/>
            </a:endParaRPr>
          </a:p>
          <a:p>
            <a:pPr marL="0" indent="0">
              <a:buNone/>
            </a:pPr>
            <a:r>
              <a:rPr lang="de-DE" i="1" dirty="0" smtClean="0"/>
              <a:t>Demo-Account verfügbar</a:t>
            </a:r>
          </a:p>
          <a:p>
            <a:pPr marL="0" indent="0">
              <a:buNone/>
            </a:pPr>
            <a:endParaRPr lang="de-DE" dirty="0"/>
          </a:p>
          <a:p>
            <a:pPr marL="0" indent="0">
              <a:buNone/>
            </a:pPr>
            <a:endParaRPr lang="de-DE" dirty="0" smtClean="0"/>
          </a:p>
          <a:p>
            <a:pPr marL="0" indent="0">
              <a:buNone/>
            </a:pPr>
            <a:r>
              <a:rPr lang="de-DE" dirty="0" smtClean="0"/>
              <a:t>Markus Dahm</a:t>
            </a:r>
            <a:endParaRPr lang="de-DE" dirty="0"/>
          </a:p>
        </p:txBody>
      </p:sp>
      <p:sp>
        <p:nvSpPr>
          <p:cNvPr id="2" name="Rechteck 1"/>
          <p:cNvSpPr/>
          <p:nvPr/>
        </p:nvSpPr>
        <p:spPr>
          <a:xfrm>
            <a:off x="268224" y="5994560"/>
            <a:ext cx="11399520" cy="100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05" y="1791628"/>
            <a:ext cx="4084957" cy="1197008"/>
          </a:xfrm>
          <a:prstGeom prst="rect">
            <a:avLst/>
          </a:prstGeom>
        </p:spPr>
      </p:pic>
    </p:spTree>
    <p:extLst>
      <p:ext uri="{BB962C8B-B14F-4D97-AF65-F5344CB8AC3E}">
        <p14:creationId xmlns:p14="http://schemas.microsoft.com/office/powerpoint/2010/main" val="4244935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smtClean="0"/>
          </a:p>
          <a:p>
            <a:pPr marL="0" indent="0">
              <a:lnSpc>
                <a:spcPct val="200000"/>
              </a:lnSpc>
              <a:buNone/>
            </a:pPr>
            <a:r>
              <a:rPr lang="de-DE" i="1" dirty="0" smtClean="0"/>
              <a:t>„Ich weiß zwar, wie ich eine </a:t>
            </a:r>
            <a:r>
              <a:rPr lang="de-DE" i="1" dirty="0" err="1" smtClean="0"/>
              <a:t>while</a:t>
            </a:r>
            <a:r>
              <a:rPr lang="de-DE" i="1" dirty="0" smtClean="0"/>
              <a:t>-Schleife programmiere, </a:t>
            </a:r>
          </a:p>
          <a:p>
            <a:pPr marL="0" indent="0">
              <a:lnSpc>
                <a:spcPct val="200000"/>
              </a:lnSpc>
              <a:buNone/>
            </a:pPr>
            <a:r>
              <a:rPr lang="de-DE" i="1" dirty="0"/>
              <a:t> </a:t>
            </a:r>
            <a:r>
              <a:rPr lang="de-DE" i="1" dirty="0" smtClean="0"/>
              <a:t>                      ich habe aber keine Ahnung, wann ich das tun soll“</a:t>
            </a:r>
            <a:endParaRPr lang="de-DE" i="1"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4</a:t>
            </a:fld>
            <a:endParaRPr lang="de-DE" dirty="0"/>
          </a:p>
        </p:txBody>
      </p:sp>
      <p:sp>
        <p:nvSpPr>
          <p:cNvPr id="5" name="Titel 4"/>
          <p:cNvSpPr>
            <a:spLocks noGrp="1"/>
          </p:cNvSpPr>
          <p:nvPr>
            <p:ph type="title"/>
          </p:nvPr>
        </p:nvSpPr>
        <p:spPr/>
        <p:txBody>
          <a:bodyPr/>
          <a:lstStyle/>
          <a:p>
            <a:r>
              <a:rPr lang="de-DE" dirty="0" smtClean="0">
                <a:solidFill>
                  <a:srgbClr val="FF0000"/>
                </a:solidFill>
              </a:rPr>
              <a:t>Typisches Problem</a:t>
            </a:r>
            <a:endParaRPr lang="de-DE" dirty="0">
              <a:solidFill>
                <a:srgbClr val="FF0000"/>
              </a:solidFill>
            </a:endParaRPr>
          </a:p>
        </p:txBody>
      </p:sp>
    </p:spTree>
    <p:extLst>
      <p:ext uri="{BB962C8B-B14F-4D97-AF65-F5344CB8AC3E}">
        <p14:creationId xmlns:p14="http://schemas.microsoft.com/office/powerpoint/2010/main" val="285761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a:buFontTx/>
              <a:buChar char="-"/>
            </a:pPr>
            <a:r>
              <a:rPr lang="de-DE" sz="3600" dirty="0" smtClean="0"/>
              <a:t>Presse</a:t>
            </a:r>
          </a:p>
          <a:p>
            <a:pPr>
              <a:buFontTx/>
              <a:buChar char="-"/>
            </a:pPr>
            <a:r>
              <a:rPr lang="de-DE" sz="3600" dirty="0" smtClean="0"/>
              <a:t>Filme</a:t>
            </a:r>
          </a:p>
          <a:p>
            <a:pPr>
              <a:buFontTx/>
              <a:buChar char="-"/>
            </a:pPr>
            <a:r>
              <a:rPr lang="de-DE" sz="3600" dirty="0" smtClean="0"/>
              <a:t>Popkultur</a:t>
            </a:r>
          </a:p>
          <a:p>
            <a:pPr marL="0" indent="0">
              <a:buNone/>
            </a:pPr>
            <a:endParaRPr lang="de-DE" dirty="0"/>
          </a:p>
          <a:p>
            <a:pPr marL="0" indent="0">
              <a:buNone/>
            </a:pPr>
            <a:r>
              <a:rPr lang="de-DE" sz="3200" dirty="0" smtClean="0"/>
              <a:t>-&gt; Vom Hirn in die Tastatur programmieren</a:t>
            </a:r>
          </a:p>
          <a:p>
            <a:pPr marL="0" indent="0">
              <a:buNone/>
            </a:pPr>
            <a:r>
              <a:rPr lang="de-DE" sz="3200" dirty="0" smtClean="0"/>
              <a:t>-&gt; Keine professionelle Vorgehensweise</a:t>
            </a:r>
          </a:p>
          <a:p>
            <a:pPr marL="0" indent="0">
              <a:buNone/>
            </a:pPr>
            <a:r>
              <a:rPr lang="de-DE" sz="3200" dirty="0" smtClean="0"/>
              <a:t>-&gt; Schlechtes Vorbild</a:t>
            </a:r>
          </a:p>
          <a:p>
            <a:pPr marL="0" indent="0">
              <a:buNone/>
            </a:pPr>
            <a:endParaRPr lang="de-DE" dirty="0" smtClean="0"/>
          </a:p>
          <a:p>
            <a:pPr marL="0" indent="0">
              <a:buNone/>
            </a:pPr>
            <a:endParaRPr lang="de-DE" dirty="0" smtClean="0"/>
          </a:p>
          <a:p>
            <a:pPr marL="0" indent="0">
              <a:buNone/>
            </a:pPr>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5</a:t>
            </a:fld>
            <a:endParaRPr lang="de-DE" dirty="0"/>
          </a:p>
        </p:txBody>
      </p:sp>
      <p:sp>
        <p:nvSpPr>
          <p:cNvPr id="5" name="Titel 4"/>
          <p:cNvSpPr>
            <a:spLocks noGrp="1"/>
          </p:cNvSpPr>
          <p:nvPr>
            <p:ph type="title"/>
          </p:nvPr>
        </p:nvSpPr>
        <p:spPr/>
        <p:txBody>
          <a:bodyPr/>
          <a:lstStyle/>
          <a:p>
            <a:r>
              <a:rPr lang="de-DE" dirty="0" smtClean="0">
                <a:solidFill>
                  <a:srgbClr val="FF0000"/>
                </a:solidFill>
              </a:rPr>
              <a:t>Problem: Programmieren == </a:t>
            </a:r>
            <a:r>
              <a:rPr lang="de-DE" dirty="0" err="1" smtClean="0">
                <a:solidFill>
                  <a:srgbClr val="FF0000"/>
                </a:solidFill>
              </a:rPr>
              <a:t>Coden</a:t>
            </a:r>
            <a:r>
              <a:rPr lang="de-DE" dirty="0" smtClean="0">
                <a:solidFill>
                  <a:srgbClr val="FF0000"/>
                </a:solidFill>
              </a:rPr>
              <a:t> ?</a:t>
            </a:r>
            <a:endParaRPr lang="de-DE" dirty="0">
              <a:solidFill>
                <a:srgbClr val="FF0000"/>
              </a:solidFill>
            </a:endParaRPr>
          </a:p>
        </p:txBody>
      </p:sp>
    </p:spTree>
    <p:extLst>
      <p:ext uri="{BB962C8B-B14F-4D97-AF65-F5344CB8AC3E}">
        <p14:creationId xmlns:p14="http://schemas.microsoft.com/office/powerpoint/2010/main" val="52572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6</a:t>
            </a:fld>
            <a:endParaRPr lang="de-DE" dirty="0"/>
          </a:p>
        </p:txBody>
      </p:sp>
      <p:sp>
        <p:nvSpPr>
          <p:cNvPr id="5" name="Titel 4"/>
          <p:cNvSpPr>
            <a:spLocks noGrp="1"/>
          </p:cNvSpPr>
          <p:nvPr>
            <p:ph type="title"/>
          </p:nvPr>
        </p:nvSpPr>
        <p:spPr/>
        <p:txBody>
          <a:bodyPr/>
          <a:lstStyle/>
          <a:p>
            <a:r>
              <a:rPr lang="de-DE" dirty="0" smtClean="0"/>
              <a:t>Phasen des SW-Engineering</a:t>
            </a:r>
            <a:endParaRPr lang="de-DE" dirty="0"/>
          </a:p>
        </p:txBody>
      </p:sp>
      <p:sp>
        <p:nvSpPr>
          <p:cNvPr id="7" name="Inhaltsplatzhalter 6"/>
          <p:cNvSpPr>
            <a:spLocks noGrp="1"/>
          </p:cNvSpPr>
          <p:nvPr>
            <p:ph idx="1"/>
          </p:nvPr>
        </p:nvSpPr>
        <p:spPr/>
        <p:txBody>
          <a:bodyPr/>
          <a:lstStyle/>
          <a:p>
            <a:endParaRPr lang="de-DE" dirty="0"/>
          </a:p>
        </p:txBody>
      </p:sp>
      <p:grpSp>
        <p:nvGrpSpPr>
          <p:cNvPr id="6" name="Gruppieren 5"/>
          <p:cNvGrpSpPr/>
          <p:nvPr/>
        </p:nvGrpSpPr>
        <p:grpSpPr>
          <a:xfrm>
            <a:off x="838200" y="1833469"/>
            <a:ext cx="10515601" cy="4328367"/>
            <a:chOff x="838199" y="1320456"/>
            <a:chExt cx="10515601" cy="4328367"/>
          </a:xfrm>
        </p:grpSpPr>
        <p:sp>
          <p:nvSpPr>
            <p:cNvPr id="2" name="Abgerundetes Rechteck 1"/>
            <p:cNvSpPr/>
            <p:nvPr/>
          </p:nvSpPr>
          <p:spPr>
            <a:xfrm>
              <a:off x="838199" y="1320456"/>
              <a:ext cx="6414435" cy="133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t>Analyse</a:t>
              </a:r>
              <a:endParaRPr lang="de-DE" dirty="0"/>
            </a:p>
          </p:txBody>
        </p:sp>
        <p:sp>
          <p:nvSpPr>
            <p:cNvPr id="13" name="Abgerundetes Rechteck 12"/>
            <p:cNvSpPr/>
            <p:nvPr/>
          </p:nvSpPr>
          <p:spPr>
            <a:xfrm>
              <a:off x="3610706" y="2808588"/>
              <a:ext cx="6623539" cy="133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t>Design</a:t>
              </a:r>
              <a:endParaRPr lang="de-DE" dirty="0"/>
            </a:p>
          </p:txBody>
        </p:sp>
        <p:sp>
          <p:nvSpPr>
            <p:cNvPr id="14" name="Abgerundetes Rechteck 13"/>
            <p:cNvSpPr/>
            <p:nvPr/>
          </p:nvSpPr>
          <p:spPr>
            <a:xfrm>
              <a:off x="5744307" y="4318787"/>
              <a:ext cx="5609493" cy="133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t>Implementierung</a:t>
              </a:r>
              <a:endParaRPr lang="de-DE" dirty="0"/>
            </a:p>
          </p:txBody>
        </p:sp>
      </p:grpSp>
    </p:spTree>
    <p:extLst>
      <p:ext uri="{BB962C8B-B14F-4D97-AF65-F5344CB8AC3E}">
        <p14:creationId xmlns:p14="http://schemas.microsoft.com/office/powerpoint/2010/main" val="1650220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err="1" smtClean="0"/>
              <a:t>Eclipse</a:t>
            </a:r>
            <a:endParaRPr lang="de-DE" dirty="0" smtClean="0"/>
          </a:p>
          <a:p>
            <a:r>
              <a:rPr lang="de-DE" dirty="0" err="1" smtClean="0"/>
              <a:t>Netbeans</a:t>
            </a:r>
            <a:endParaRPr lang="de-DE" dirty="0" smtClean="0"/>
          </a:p>
          <a:p>
            <a:r>
              <a:rPr lang="de-DE" dirty="0" err="1" smtClean="0"/>
              <a:t>IntelliJ</a:t>
            </a:r>
            <a:r>
              <a:rPr lang="de-DE" dirty="0" smtClean="0"/>
              <a:t> IDEA</a:t>
            </a:r>
          </a:p>
          <a:p>
            <a:r>
              <a:rPr lang="de-DE" dirty="0" smtClean="0"/>
              <a:t>…</a:t>
            </a:r>
          </a:p>
          <a:p>
            <a:pPr marL="0" indent="0">
              <a:buNone/>
            </a:pPr>
            <a:endParaRPr lang="de-DE" dirty="0" smtClean="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7</a:t>
            </a:fld>
            <a:endParaRPr lang="de-DE" dirty="0"/>
          </a:p>
        </p:txBody>
      </p:sp>
      <p:sp>
        <p:nvSpPr>
          <p:cNvPr id="5" name="Titel 4"/>
          <p:cNvSpPr>
            <a:spLocks noGrp="1"/>
          </p:cNvSpPr>
          <p:nvPr>
            <p:ph type="title"/>
          </p:nvPr>
        </p:nvSpPr>
        <p:spPr/>
        <p:txBody>
          <a:bodyPr/>
          <a:lstStyle/>
          <a:p>
            <a:r>
              <a:rPr lang="de-DE" dirty="0" smtClean="0"/>
              <a:t>IDEs für Profis</a:t>
            </a:r>
            <a:endParaRPr lang="de-DE" dirty="0"/>
          </a:p>
        </p:txBody>
      </p:sp>
      <p:pic>
        <p:nvPicPr>
          <p:cNvPr id="4100" name="Picture 4" descr="http://i1-linux.softpedia-static.com/screenshots/Eclips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671" y="1507187"/>
            <a:ext cx="7218101" cy="483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371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buFont typeface="Symbol" panose="05050102010706020507" pitchFamily="18" charset="2"/>
              <a:buChar char="-"/>
            </a:pPr>
            <a:r>
              <a:rPr lang="de-DE" dirty="0" smtClean="0"/>
              <a:t>Sehr </a:t>
            </a:r>
            <a:r>
              <a:rPr lang="de-DE" dirty="0"/>
              <a:t>komplex</a:t>
            </a:r>
          </a:p>
          <a:p>
            <a:pPr>
              <a:buFont typeface="Symbol" panose="05050102010706020507" pitchFamily="18" charset="2"/>
              <a:buChar char="-"/>
            </a:pPr>
            <a:r>
              <a:rPr lang="de-DE" dirty="0"/>
              <a:t>Längere Einarbeitung </a:t>
            </a:r>
            <a:r>
              <a:rPr lang="de-DE" dirty="0" smtClean="0"/>
              <a:t/>
            </a:r>
            <a:br>
              <a:rPr lang="de-DE" dirty="0" smtClean="0"/>
            </a:br>
            <a:r>
              <a:rPr lang="de-DE" dirty="0" smtClean="0"/>
              <a:t>nötig</a:t>
            </a:r>
            <a:endParaRPr lang="de-DE" dirty="0"/>
          </a:p>
          <a:p>
            <a:pPr>
              <a:buFont typeface="Symbol" panose="05050102010706020507" pitchFamily="18" charset="2"/>
              <a:buChar char="-"/>
            </a:pPr>
            <a:r>
              <a:rPr lang="de-DE" dirty="0"/>
              <a:t>Zu viele Funktionen </a:t>
            </a:r>
            <a:r>
              <a:rPr lang="de-DE" dirty="0" smtClean="0"/>
              <a:t/>
            </a:r>
            <a:br>
              <a:rPr lang="de-DE" dirty="0" smtClean="0"/>
            </a:br>
            <a:r>
              <a:rPr lang="de-DE" dirty="0" smtClean="0"/>
              <a:t>für Anfänger</a:t>
            </a:r>
          </a:p>
          <a:p>
            <a:pPr>
              <a:buFont typeface="Symbol" panose="05050102010706020507" pitchFamily="18" charset="2"/>
              <a:buChar char="-"/>
            </a:pPr>
            <a:r>
              <a:rPr lang="de-DE" dirty="0"/>
              <a:t>Focus auf der </a:t>
            </a:r>
            <a:br>
              <a:rPr lang="de-DE" dirty="0"/>
            </a:br>
            <a:r>
              <a:rPr lang="de-DE" sz="3200" b="1" dirty="0" smtClean="0"/>
              <a:t>Codierung</a:t>
            </a:r>
            <a:endParaRPr lang="de-DE" sz="3200" dirty="0"/>
          </a:p>
          <a:p>
            <a:pPr marL="0" indent="0">
              <a:buNone/>
            </a:pPr>
            <a:endParaRPr lang="de-DE" dirty="0" smtClean="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8</a:t>
            </a:fld>
            <a:endParaRPr lang="de-DE" dirty="0"/>
          </a:p>
        </p:txBody>
      </p:sp>
      <p:sp>
        <p:nvSpPr>
          <p:cNvPr id="5" name="Titel 4"/>
          <p:cNvSpPr>
            <a:spLocks noGrp="1"/>
          </p:cNvSpPr>
          <p:nvPr>
            <p:ph type="title"/>
          </p:nvPr>
        </p:nvSpPr>
        <p:spPr/>
        <p:txBody>
          <a:bodyPr/>
          <a:lstStyle/>
          <a:p>
            <a:r>
              <a:rPr lang="de-DE" dirty="0" smtClean="0"/>
              <a:t>IDEs für </a:t>
            </a:r>
            <a:r>
              <a:rPr lang="de-DE" dirty="0"/>
              <a:t>Profis</a:t>
            </a:r>
          </a:p>
        </p:txBody>
      </p:sp>
      <p:pic>
        <p:nvPicPr>
          <p:cNvPr id="4100" name="Picture 4" descr="http://i1-linux.softpedia-static.com/screenshots/Eclips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671" y="1507187"/>
            <a:ext cx="7218101" cy="483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44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0" indent="0">
              <a:buNone/>
            </a:pPr>
            <a:r>
              <a:rPr lang="de-DE" dirty="0" smtClean="0"/>
              <a:t>MIT/US</a:t>
            </a:r>
          </a:p>
          <a:p>
            <a:pPr marL="0" indent="0">
              <a:buNone/>
            </a:pPr>
            <a:r>
              <a:rPr lang="de-DE" dirty="0" smtClean="0"/>
              <a:t>Microwelt</a:t>
            </a:r>
          </a:p>
          <a:p>
            <a:pPr marL="0" indent="0">
              <a:buNone/>
            </a:pPr>
            <a:endParaRPr lang="de-DE" dirty="0"/>
          </a:p>
          <a:p>
            <a:pPr marL="0" indent="0">
              <a:buNone/>
            </a:pPr>
            <a:r>
              <a:rPr lang="de-DE" dirty="0" smtClean="0"/>
              <a:t>Basiert auf </a:t>
            </a:r>
            <a:r>
              <a:rPr lang="de-DE" dirty="0" err="1" smtClean="0"/>
              <a:t>Squeak</a:t>
            </a:r>
            <a:r>
              <a:rPr lang="de-DE" dirty="0" smtClean="0"/>
              <a:t>, </a:t>
            </a:r>
            <a:br>
              <a:rPr lang="de-DE" dirty="0" smtClean="0"/>
            </a:br>
            <a:r>
              <a:rPr lang="de-DE" dirty="0" smtClean="0"/>
              <a:t>Smalltalk</a:t>
            </a:r>
          </a:p>
          <a:p>
            <a:pPr marL="0" indent="0">
              <a:buNone/>
            </a:pPr>
            <a:endParaRPr lang="de-DE" dirty="0"/>
          </a:p>
          <a:p>
            <a:pPr marL="0" indent="0">
              <a:buNone/>
            </a:pPr>
            <a:r>
              <a:rPr lang="de-DE" dirty="0" smtClean="0"/>
              <a:t>Zusammenbauen </a:t>
            </a:r>
          </a:p>
          <a:p>
            <a:pPr marL="0" indent="0">
              <a:buNone/>
            </a:pPr>
            <a:r>
              <a:rPr lang="de-DE" dirty="0" smtClean="0"/>
              <a:t>von Code-Schnipseln</a:t>
            </a:r>
            <a:endParaRPr lang="de-DE" dirty="0"/>
          </a:p>
        </p:txBody>
      </p:sp>
      <p:sp>
        <p:nvSpPr>
          <p:cNvPr id="3" name="Fußzeilenplatzhalter 2"/>
          <p:cNvSpPr>
            <a:spLocks noGrp="1"/>
          </p:cNvSpPr>
          <p:nvPr>
            <p:ph type="ftr" sz="quarter" idx="11"/>
          </p:nvPr>
        </p:nvSpPr>
        <p:spPr/>
        <p:txBody>
          <a:bodyPr/>
          <a:lstStyle/>
          <a:p>
            <a:r>
              <a:rPr lang="de-DE" dirty="0"/>
              <a:t>5Code – LEARNTEC 2017 – Dahm</a:t>
            </a:r>
          </a:p>
        </p:txBody>
      </p:sp>
      <p:sp>
        <p:nvSpPr>
          <p:cNvPr id="4" name="Foliennummernplatzhalter 3"/>
          <p:cNvSpPr>
            <a:spLocks noGrp="1"/>
          </p:cNvSpPr>
          <p:nvPr>
            <p:ph type="sldNum" sz="quarter" idx="12"/>
          </p:nvPr>
        </p:nvSpPr>
        <p:spPr/>
        <p:txBody>
          <a:bodyPr/>
          <a:lstStyle/>
          <a:p>
            <a:fld id="{084D8937-F2ED-4F9A-A2BC-934C7AF6489C}" type="slidenum">
              <a:rPr lang="de-DE" smtClean="0"/>
              <a:pPr/>
              <a:t>9</a:t>
            </a:fld>
            <a:endParaRPr lang="de-DE" dirty="0"/>
          </a:p>
        </p:txBody>
      </p:sp>
      <p:sp>
        <p:nvSpPr>
          <p:cNvPr id="5" name="Titel 4"/>
          <p:cNvSpPr>
            <a:spLocks noGrp="1"/>
          </p:cNvSpPr>
          <p:nvPr>
            <p:ph type="title"/>
          </p:nvPr>
        </p:nvSpPr>
        <p:spPr/>
        <p:txBody>
          <a:bodyPr/>
          <a:lstStyle/>
          <a:p>
            <a:r>
              <a:rPr lang="de-DE" dirty="0" smtClean="0"/>
              <a:t>IDEs Für Anfänger - </a:t>
            </a:r>
            <a:r>
              <a:rPr lang="de-DE" dirty="0" err="1" smtClean="0"/>
              <a:t>Scratch</a:t>
            </a:r>
            <a:endParaRPr lang="de-DE" dirty="0"/>
          </a:p>
        </p:txBody>
      </p:sp>
      <p:pic>
        <p:nvPicPr>
          <p:cNvPr id="1026" name="Picture 2" descr="https://llk.media.mit.edu/files/content/projects/scratch-edi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4" y="1627188"/>
            <a:ext cx="6698672" cy="446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2FCBC2794D8D4F98D0A4972BE8E45B" ma:contentTypeVersion="2" ma:contentTypeDescription="Ein neues Dokument erstellen." ma:contentTypeScope="" ma:versionID="3a6c7551bd437ca4004cba25b06fd194">
  <xsd:schema xmlns:xsd="http://www.w3.org/2001/XMLSchema" xmlns:xs="http://www.w3.org/2001/XMLSchema" xmlns:p="http://schemas.microsoft.com/office/2006/metadata/properties" xmlns:ns1="http://schemas.microsoft.com/sharepoint/v3" xmlns:ns2="2279de5e-b72f-418b-a5ab-5d4bfce61e92" targetNamespace="http://schemas.microsoft.com/office/2006/metadata/properties" ma:root="true" ma:fieldsID="11497aa6cd7c5b9156dacdbb74a4b8b3" ns1:_="" ns2:_="">
    <xsd:import namespace="http://schemas.microsoft.com/sharepoint/v3"/>
    <xsd:import namespace="2279de5e-b72f-418b-a5ab-5d4bfce61e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79de5e-b72f-418b-a5ab-5d4bfce61e92"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2C9499-C17C-4B07-B122-EB772B471781}"/>
</file>

<file path=customXml/itemProps2.xml><?xml version="1.0" encoding="utf-8"?>
<ds:datastoreItem xmlns:ds="http://schemas.openxmlformats.org/officeDocument/2006/customXml" ds:itemID="{D4A09A6D-700B-4AA1-9128-398FF4B5C8A0}"/>
</file>

<file path=customXml/itemProps3.xml><?xml version="1.0" encoding="utf-8"?>
<ds:datastoreItem xmlns:ds="http://schemas.openxmlformats.org/officeDocument/2006/customXml" ds:itemID="{8AD79254-6EDD-4D39-9259-785347D62664}"/>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Breitbild</PresentationFormat>
  <Paragraphs>327</Paragraphs>
  <Slides>34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34</vt:i4>
      </vt:variant>
    </vt:vector>
  </HeadingPairs>
  <TitlesOfParts>
    <vt:vector size="42" baseType="lpstr">
      <vt:lpstr>Arial</vt:lpstr>
      <vt:lpstr>Bauhaus 93</vt:lpstr>
      <vt:lpstr>Calibri</vt:lpstr>
      <vt:lpstr>Calibri Light</vt:lpstr>
      <vt:lpstr>Courier New</vt:lpstr>
      <vt:lpstr>Symbol</vt:lpstr>
      <vt:lpstr>Wingdings</vt:lpstr>
      <vt:lpstr>Office Theme</vt:lpstr>
      <vt:lpstr>  Eine integrierte Entwicklungsumgebung für Programmier­anfänger </vt:lpstr>
      <vt:lpstr>Agenda</vt:lpstr>
      <vt:lpstr>Situation</vt:lpstr>
      <vt:lpstr>Typisches Problem</vt:lpstr>
      <vt:lpstr>Problem: Programmieren == Coden ?</vt:lpstr>
      <vt:lpstr>Phasen des SW-Engineering</vt:lpstr>
      <vt:lpstr>IDEs für Profis</vt:lpstr>
      <vt:lpstr>IDEs für Profis</vt:lpstr>
      <vt:lpstr>IDEs Für Anfänger - Scratch</vt:lpstr>
      <vt:lpstr>IDEs für Anfänger - Kara</vt:lpstr>
      <vt:lpstr>IDEs für Anfänger - Greenfoot</vt:lpstr>
      <vt:lpstr>IDEs für Anfänger - Gemeinsamkeiten</vt:lpstr>
      <vt:lpstr>Probleme bei IDEs (für Profis und Anfänger)</vt:lpstr>
      <vt:lpstr>Ziel:     „Richtiges“ Programmieren lernen</vt:lpstr>
      <vt:lpstr>Didaktisches Konzept:  5 einfache Schritte</vt:lpstr>
      <vt:lpstr>Didaktisches Konzept: FLOW-Programming</vt:lpstr>
      <vt:lpstr>Didaktische Konzepte -&gt; IDE 5Code</vt:lpstr>
      <vt:lpstr>Konzept und Funktionalitäten von 5Code</vt:lpstr>
      <vt:lpstr>5Code-Konzept: Kompletter Kontext </vt:lpstr>
      <vt:lpstr>5Code – Konzept: Flow-Programming</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Zusammenfassung</vt:lpstr>
      <vt:lpstr>         Vielen Dank</vt:lpstr>
    </vt:vector>
  </TitlesOfParts>
  <Company>FHD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5Code - Eine integrierte Entwicklungsumgebung für Programmier­anfänger</dc:title>
  <dc:creator>markus dahm</dc:creator>
  <cp:lastModifiedBy>markus dahm</cp:lastModifiedBy>
  <cp:revision>251</cp:revision>
  <dcterms:created xsi:type="dcterms:W3CDTF">2015-08-07T07:48:19Z</dcterms:created>
  <dcterms:modified xsi:type="dcterms:W3CDTF">2017-01-30T13:39:16Z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0x010100F52FCBC2794D8D4F98D0A4972BE8E45B</vt:lpwstr>
  </property>
</Properties>
</file>